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 id="2147483826" r:id="rId2"/>
  </p:sldMasterIdLst>
  <p:notesMasterIdLst>
    <p:notesMasterId r:id="rId37"/>
  </p:notesMasterIdLst>
  <p:handoutMasterIdLst>
    <p:handoutMasterId r:id="rId38"/>
  </p:handoutMasterIdLst>
  <p:sldIdLst>
    <p:sldId id="1812" r:id="rId3"/>
    <p:sldId id="1948" r:id="rId4"/>
    <p:sldId id="1949" r:id="rId5"/>
    <p:sldId id="1946" r:id="rId6"/>
    <p:sldId id="1947" r:id="rId7"/>
    <p:sldId id="1953" r:id="rId8"/>
    <p:sldId id="1950" r:id="rId9"/>
    <p:sldId id="1954" r:id="rId10"/>
    <p:sldId id="1922" r:id="rId11"/>
    <p:sldId id="1908" r:id="rId12"/>
    <p:sldId id="1909" r:id="rId13"/>
    <p:sldId id="1910" r:id="rId14"/>
    <p:sldId id="1911" r:id="rId15"/>
    <p:sldId id="1914" r:id="rId16"/>
    <p:sldId id="1916" r:id="rId17"/>
    <p:sldId id="1917" r:id="rId18"/>
    <p:sldId id="1926" r:id="rId19"/>
    <p:sldId id="1927" r:id="rId20"/>
    <p:sldId id="1942" r:id="rId21"/>
    <p:sldId id="1943" r:id="rId22"/>
    <p:sldId id="1937" r:id="rId23"/>
    <p:sldId id="1936" r:id="rId24"/>
    <p:sldId id="1935" r:id="rId25"/>
    <p:sldId id="1939" r:id="rId26"/>
    <p:sldId id="1934" r:id="rId27"/>
    <p:sldId id="1940" r:id="rId28"/>
    <p:sldId id="1928" r:id="rId29"/>
    <p:sldId id="1929" r:id="rId30"/>
    <p:sldId id="1930" r:id="rId31"/>
    <p:sldId id="1931" r:id="rId32"/>
    <p:sldId id="1932" r:id="rId33"/>
    <p:sldId id="1941" r:id="rId34"/>
    <p:sldId id="1933" r:id="rId35"/>
    <p:sldId id="1592" r:id="rId36"/>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9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81" autoAdjust="0"/>
  </p:normalViewPr>
  <p:slideViewPr>
    <p:cSldViewPr>
      <p:cViewPr varScale="1">
        <p:scale>
          <a:sx n="124" d="100"/>
          <a:sy n="124" d="100"/>
        </p:scale>
        <p:origin x="12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11699" cy="462120"/>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defRPr sz="1200"/>
            </a:lvl1pPr>
          </a:lstStyle>
          <a:p>
            <a:pPr>
              <a:defRPr/>
            </a:pPr>
            <a:endParaRPr lang="en-US" dirty="0"/>
          </a:p>
        </p:txBody>
      </p:sp>
      <p:sp>
        <p:nvSpPr>
          <p:cNvPr id="97283" name="Rectangle 3"/>
          <p:cNvSpPr>
            <a:spLocks noGrp="1" noChangeArrowheads="1"/>
          </p:cNvSpPr>
          <p:nvPr>
            <p:ph type="dt" sz="quarter" idx="1"/>
          </p:nvPr>
        </p:nvSpPr>
        <p:spPr bwMode="auto">
          <a:xfrm>
            <a:off x="3936768" y="0"/>
            <a:ext cx="3011699" cy="462120"/>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lgn="r">
              <a:defRPr sz="1200"/>
            </a:lvl1pPr>
          </a:lstStyle>
          <a:p>
            <a:pPr>
              <a:defRPr/>
            </a:pPr>
            <a:endParaRPr lang="en-US" dirty="0"/>
          </a:p>
        </p:txBody>
      </p:sp>
      <p:sp>
        <p:nvSpPr>
          <p:cNvPr id="97284" name="Rectangle 4"/>
          <p:cNvSpPr>
            <a:spLocks noGrp="1" noChangeArrowheads="1"/>
          </p:cNvSpPr>
          <p:nvPr>
            <p:ph type="ftr" sz="quarter" idx="2"/>
          </p:nvPr>
        </p:nvSpPr>
        <p:spPr bwMode="auto">
          <a:xfrm>
            <a:off x="0" y="8772378"/>
            <a:ext cx="3011699" cy="462120"/>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defRPr sz="1200"/>
            </a:lvl1pPr>
          </a:lstStyle>
          <a:p>
            <a:pPr>
              <a:defRPr/>
            </a:pPr>
            <a:endParaRPr lang="en-US" dirty="0"/>
          </a:p>
        </p:txBody>
      </p:sp>
      <p:sp>
        <p:nvSpPr>
          <p:cNvPr id="97285" name="Rectangle 5"/>
          <p:cNvSpPr>
            <a:spLocks noGrp="1" noChangeArrowheads="1"/>
          </p:cNvSpPr>
          <p:nvPr>
            <p:ph type="sldNum" sz="quarter" idx="3"/>
          </p:nvPr>
        </p:nvSpPr>
        <p:spPr bwMode="auto">
          <a:xfrm>
            <a:off x="3936768" y="8772378"/>
            <a:ext cx="3011699" cy="462120"/>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lgn="r">
              <a:defRPr sz="1200"/>
            </a:lvl1pPr>
          </a:lstStyle>
          <a:p>
            <a:pPr>
              <a:defRPr/>
            </a:pPr>
            <a:fld id="{18677D85-8708-4D47-9A68-4794DC99D85B}" type="slidenum">
              <a:rPr lang="en-US"/>
              <a:pPr>
                <a:defRPr/>
              </a:pPr>
              <a:t>‹#›</a:t>
            </a:fld>
            <a:endParaRPr lang="en-US" dirty="0"/>
          </a:p>
        </p:txBody>
      </p:sp>
    </p:spTree>
    <p:extLst>
      <p:ext uri="{BB962C8B-B14F-4D97-AF65-F5344CB8AC3E}">
        <p14:creationId xmlns:p14="http://schemas.microsoft.com/office/powerpoint/2010/main" val="7503564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11699" cy="462120"/>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defRPr sz="1200"/>
            </a:lvl1pPr>
          </a:lstStyle>
          <a:p>
            <a:pPr>
              <a:defRPr/>
            </a:pPr>
            <a:endParaRPr lang="en-US" dirty="0"/>
          </a:p>
        </p:txBody>
      </p:sp>
      <p:sp>
        <p:nvSpPr>
          <p:cNvPr id="150531" name="Rectangle 3"/>
          <p:cNvSpPr>
            <a:spLocks noGrp="1" noChangeArrowheads="1"/>
          </p:cNvSpPr>
          <p:nvPr>
            <p:ph type="dt" idx="1"/>
          </p:nvPr>
        </p:nvSpPr>
        <p:spPr bwMode="auto">
          <a:xfrm>
            <a:off x="3936768" y="0"/>
            <a:ext cx="3011699" cy="462120"/>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lgn="r">
              <a:defRPr sz="1200"/>
            </a:lvl1pPr>
          </a:lstStyle>
          <a:p>
            <a:pPr>
              <a:defRPr/>
            </a:pPr>
            <a:endParaRPr lang="en-US" dirty="0"/>
          </a:p>
        </p:txBody>
      </p:sp>
      <p:sp>
        <p:nvSpPr>
          <p:cNvPr id="71684" name="Rectangle 4"/>
          <p:cNvSpPr>
            <a:spLocks noGrp="1" noRot="1" noChangeAspect="1" noChangeArrowheads="1" noTextEdit="1"/>
          </p:cNvSpPr>
          <p:nvPr>
            <p:ph type="sldImg" idx="2"/>
          </p:nvPr>
        </p:nvSpPr>
        <p:spPr bwMode="auto">
          <a:xfrm>
            <a:off x="1166813" y="692150"/>
            <a:ext cx="4618037" cy="3463925"/>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95008" y="4387771"/>
            <a:ext cx="5560060" cy="4155919"/>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772378"/>
            <a:ext cx="3011699" cy="462120"/>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defRPr sz="1200"/>
            </a:lvl1pPr>
          </a:lstStyle>
          <a:p>
            <a:pPr>
              <a:defRPr/>
            </a:pPr>
            <a:endParaRPr lang="en-US" dirty="0"/>
          </a:p>
        </p:txBody>
      </p:sp>
      <p:sp>
        <p:nvSpPr>
          <p:cNvPr id="150535" name="Rectangle 7"/>
          <p:cNvSpPr>
            <a:spLocks noGrp="1" noChangeArrowheads="1"/>
          </p:cNvSpPr>
          <p:nvPr>
            <p:ph type="sldNum" sz="quarter" idx="5"/>
          </p:nvPr>
        </p:nvSpPr>
        <p:spPr bwMode="auto">
          <a:xfrm>
            <a:off x="3936768" y="8772378"/>
            <a:ext cx="3011699" cy="462120"/>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lgn="r">
              <a:defRPr sz="1200"/>
            </a:lvl1pPr>
          </a:lstStyle>
          <a:p>
            <a:pPr>
              <a:defRPr/>
            </a:pPr>
            <a:fld id="{3AAEF31C-5F2E-4461-B613-D0CEAE5C8583}" type="slidenum">
              <a:rPr lang="en-US"/>
              <a:pPr>
                <a:defRPr/>
              </a:pPr>
              <a:t>‹#›</a:t>
            </a:fld>
            <a:endParaRPr lang="en-US" dirty="0"/>
          </a:p>
        </p:txBody>
      </p:sp>
    </p:spTree>
    <p:extLst>
      <p:ext uri="{BB962C8B-B14F-4D97-AF65-F5344CB8AC3E}">
        <p14:creationId xmlns:p14="http://schemas.microsoft.com/office/powerpoint/2010/main" val="121698125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835834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37E4210-CBC4-4D70-B205-D716F1A8C235}"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BF7AFD3-5FE5-487C-9A05-D23AC2873BA7}"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2B5692D-B21B-4E3B-B9DA-E051B3992703}"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810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B95BD806-6C02-4126-B944-9C7498B22FAF}" type="slidenum">
              <a:rPr lang="en-US" altLang="en-US"/>
              <a:pPr/>
              <a:t>‹#›</a:t>
            </a:fld>
            <a:endParaRPr lang="en-US" altLang="en-US"/>
          </a:p>
        </p:txBody>
      </p:sp>
    </p:spTree>
    <p:extLst>
      <p:ext uri="{BB962C8B-B14F-4D97-AF65-F5344CB8AC3E}">
        <p14:creationId xmlns:p14="http://schemas.microsoft.com/office/powerpoint/2010/main" val="2892776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dirty="0">
                <a:solidFill>
                  <a:srgbClr val="000000"/>
                </a:solidFill>
                <a:latin typeface="Times New Roman" pitchFamily="18" charset="0"/>
                <a:cs typeface="Arial"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dirty="0">
                  <a:solidFill>
                    <a:srgbClr val="000000"/>
                  </a:solidFill>
                  <a:latin typeface="Times New Roman" pitchFamily="18" charset="0"/>
                  <a:cs typeface="Arial"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dirty="0">
                  <a:solidFill>
                    <a:srgbClr val="000000"/>
                  </a:solidFill>
                  <a:latin typeface="Times New Roman" pitchFamily="18" charset="0"/>
                  <a:cs typeface="Arial"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dirty="0">
                  <a:solidFill>
                    <a:srgbClr val="000000"/>
                  </a:solidFill>
                  <a:cs typeface="Arial" charset="0"/>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dirty="0">
                  <a:solidFill>
                    <a:srgbClr val="000000"/>
                  </a:solidFill>
                  <a:latin typeface="Times New Roman" pitchFamily="18" charset="0"/>
                  <a:cs typeface="Arial"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dirty="0">
                  <a:solidFill>
                    <a:srgbClr val="000000"/>
                  </a:solidFill>
                  <a:cs typeface="Arial" charset="0"/>
                </a:endParaRPr>
              </a:p>
            </p:txBody>
          </p:sp>
        </p:grpSp>
      </p:grpSp>
      <p:sp>
        <p:nvSpPr>
          <p:cNvPr id="2765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2766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dirty="0">
              <a:solidFill>
                <a:srgbClr val="000000"/>
              </a:solidFill>
            </a:endParaRPr>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dirty="0">
              <a:solidFill>
                <a:srgbClr val="000000"/>
              </a:solidFill>
            </a:endParaRPr>
          </a:p>
        </p:txBody>
      </p:sp>
      <p:sp>
        <p:nvSpPr>
          <p:cNvPr id="15" name="Rectangle 15"/>
          <p:cNvSpPr>
            <a:spLocks noGrp="1" noChangeArrowheads="1"/>
          </p:cNvSpPr>
          <p:nvPr>
            <p:ph type="sldNum" sz="quarter" idx="12"/>
          </p:nvPr>
        </p:nvSpPr>
        <p:spPr/>
        <p:txBody>
          <a:bodyPr/>
          <a:lstStyle>
            <a:lvl1pPr>
              <a:defRPr sz="1000"/>
            </a:lvl1pPr>
          </a:lstStyle>
          <a:p>
            <a:pPr>
              <a:defRPr/>
            </a:pPr>
            <a:fld id="{7F75A86D-916E-41CE-9F94-350D34D61EF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36219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246C49F1-8A49-40AE-A43D-2465F658573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63118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CE6B52A2-C23B-4260-B237-D60D2648B22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2821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C811D0F9-3F97-49E7-A307-112C8FF57D7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55111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1A1F15BE-DC57-436E-BF89-6B904E81D83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75090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11"/>
          <p:cNvSpPr>
            <a:spLocks noGrp="1" noChangeArrowheads="1"/>
          </p:cNvSpPr>
          <p:nvPr>
            <p:ph type="sldNum" sz="quarter" idx="12"/>
          </p:nvPr>
        </p:nvSpPr>
        <p:spPr>
          <a:ln/>
        </p:spPr>
        <p:txBody>
          <a:bodyPr/>
          <a:lstStyle>
            <a:lvl1pPr>
              <a:defRPr/>
            </a:lvl1pPr>
          </a:lstStyle>
          <a:p>
            <a:pPr>
              <a:defRPr/>
            </a:pPr>
            <a:fld id="{F4ECEFAD-7A32-4B6A-B3B8-EEC6EA6E61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67402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11"/>
          <p:cNvSpPr>
            <a:spLocks noGrp="1" noChangeArrowheads="1"/>
          </p:cNvSpPr>
          <p:nvPr>
            <p:ph type="sldNum" sz="quarter" idx="12"/>
          </p:nvPr>
        </p:nvSpPr>
        <p:spPr>
          <a:ln/>
        </p:spPr>
        <p:txBody>
          <a:bodyPr/>
          <a:lstStyle>
            <a:lvl1pPr>
              <a:defRPr/>
            </a:lvl1pPr>
          </a:lstStyle>
          <a:p>
            <a:pPr>
              <a:defRPr/>
            </a:pPr>
            <a:fld id="{00FB1895-CF37-47F7-B607-54C11B16921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3644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BBCE7EF-C997-4F8B-AF6A-B6455BF7864D}"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E7136AB1-219B-496E-A61B-D1CFCD0DAD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39709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785C2DF9-D21B-4C8D-B6BA-B35E6AEB45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546669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F01E3701-2B32-4433-BB77-9EC8AEE814D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1000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92A24D67-9316-496E-A6A5-2799AD82A9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0276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E233E7E-9BAC-4177-B40B-6F34AFF7C7D1}"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BC91B4A-1CDA-4295-992D-8272A7A0CCE9}"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6F24519-4453-4219-A3FF-5B459B44EFE3}"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A2368C23-AA15-4166-A663-BF47C58A8D92}"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4C7BCD2-11F4-49E6-A5B0-71FBD3AF0F1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B5EBEB1-C31F-453B-BA3A-EF9D3B91D19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568C6B7-350F-4FA9-9951-6A2D0FF0C4EF}"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22BA5E0-6F32-49D4-8C46-4B64CAA8D9C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3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663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US" dirty="0">
              <a:solidFill>
                <a:srgbClr val="000000"/>
              </a:solidFill>
            </a:endParaRPr>
          </a:p>
        </p:txBody>
      </p:sp>
      <p:sp>
        <p:nvSpPr>
          <p:cNvPr id="2663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endParaRPr lang="en-US" dirty="0">
              <a:solidFill>
                <a:srgbClr val="000000"/>
              </a:solidFill>
            </a:endParaRPr>
          </a:p>
        </p:txBody>
      </p:sp>
      <p:sp>
        <p:nvSpPr>
          <p:cNvPr id="2663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cs typeface="+mn-cs"/>
              </a:defRPr>
            </a:lvl1pPr>
          </a:lstStyle>
          <a:p>
            <a:pPr>
              <a:defRPr/>
            </a:pPr>
            <a:fld id="{5579C939-019F-4491-883F-004215BBAAE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5238336"/>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1447800" y="914400"/>
            <a:ext cx="7924800" cy="2562224"/>
          </a:xfrm>
        </p:spPr>
        <p:txBody>
          <a:bodyPr/>
          <a:lstStyle/>
          <a:p>
            <a:pPr algn="ctr" eaLnBrk="1" hangingPunct="1"/>
            <a:r>
              <a:rPr lang="en-US" alt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IDEA Legal Update</a:t>
            </a:r>
          </a:p>
        </p:txBody>
      </p:sp>
      <p:sp>
        <p:nvSpPr>
          <p:cNvPr id="3076" name="Rectangle 3"/>
          <p:cNvSpPr>
            <a:spLocks noGrp="1" noChangeArrowheads="1"/>
          </p:cNvSpPr>
          <p:nvPr>
            <p:ph type="subTitle" idx="1"/>
          </p:nvPr>
        </p:nvSpPr>
        <p:spPr>
          <a:xfrm>
            <a:off x="838200" y="3962400"/>
            <a:ext cx="8229600" cy="1691789"/>
          </a:xfrm>
        </p:spPr>
        <p:txBody>
          <a:bodyPr/>
          <a:lstStyle/>
          <a:p>
            <a:pPr eaLnBrk="1" hangingPunct="1">
              <a:lnSpc>
                <a:spcPts val="3200"/>
              </a:lnSpc>
              <a:spcBef>
                <a:spcPts val="0"/>
              </a:spcBef>
            </a:pPr>
            <a:r>
              <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MADISON CITY BOARD OF EDUCATION</a:t>
            </a:r>
            <a:endParaRPr lang="en-US" altLang="en-US" b="1" dirty="0">
              <a:latin typeface="Times New Roman" panose="02020603050405020304" pitchFamily="18" charset="0"/>
              <a:cs typeface="Times New Roman" panose="02020603050405020304" pitchFamily="18" charset="0"/>
            </a:endParaRPr>
          </a:p>
          <a:p>
            <a:pPr eaLnBrk="1" hangingPunct="1">
              <a:lnSpc>
                <a:spcPts val="3200"/>
              </a:lnSpc>
              <a:spcBef>
                <a:spcPts val="0"/>
              </a:spcBef>
            </a:pPr>
            <a:endParaRPr lang="en-US" altLang="en-US" sz="3200" b="1" dirty="0">
              <a:latin typeface="Times New Roman" panose="02020603050405020304" pitchFamily="18" charset="0"/>
              <a:cs typeface="Times New Roman" panose="02020603050405020304" pitchFamily="18" charset="0"/>
            </a:endParaRPr>
          </a:p>
          <a:p>
            <a:pPr eaLnBrk="1" hangingPunct="1">
              <a:lnSpc>
                <a:spcPts val="3200"/>
              </a:lnSpc>
              <a:spcBef>
                <a:spcPts val="0"/>
              </a:spcBef>
            </a:pPr>
            <a:r>
              <a:rPr lang="en-US" altLang="en-US" b="1" dirty="0">
                <a:latin typeface="Times New Roman" panose="02020603050405020304" pitchFamily="18" charset="0"/>
                <a:cs typeface="Times New Roman" panose="02020603050405020304" pitchFamily="18" charset="0"/>
              </a:rPr>
              <a:t>JANUARY 18, 2019</a:t>
            </a:r>
          </a:p>
        </p:txBody>
      </p:sp>
      <p:sp>
        <p:nvSpPr>
          <p:cNvPr id="3077" name="Text Box 4"/>
          <p:cNvSpPr txBox="1">
            <a:spLocks noChangeArrowheads="1"/>
          </p:cNvSpPr>
          <p:nvPr/>
        </p:nvSpPr>
        <p:spPr bwMode="auto">
          <a:xfrm>
            <a:off x="0" y="5791200"/>
            <a:ext cx="89154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endParaRPr lang="en-US" altLang="en-US" sz="1200" b="1" dirty="0">
              <a:solidFill>
                <a:srgbClr val="000000"/>
              </a:solidFill>
              <a:latin typeface="Times New Roman" pitchFamily="18" charset="0"/>
            </a:endParaRPr>
          </a:p>
          <a:p>
            <a:pPr algn="just" eaLnBrk="1" hangingPunct="1"/>
            <a:endParaRPr lang="en-US" altLang="en-US" sz="1200" b="1" dirty="0">
              <a:solidFill>
                <a:srgbClr val="000000"/>
              </a:solidFill>
              <a:latin typeface="Times New Roman" pitchFamily="18" charset="0"/>
            </a:endParaRPr>
          </a:p>
        </p:txBody>
      </p:sp>
      <p:sp>
        <p:nvSpPr>
          <p:cNvPr id="3078" name="Text Box 5"/>
          <p:cNvSpPr txBox="1">
            <a:spLocks noChangeArrowheads="1"/>
          </p:cNvSpPr>
          <p:nvPr/>
        </p:nvSpPr>
        <p:spPr bwMode="auto">
          <a:xfrm>
            <a:off x="304800" y="5734362"/>
            <a:ext cx="9144000" cy="7540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100" b="1" i="1" dirty="0">
              <a:solidFill>
                <a:srgbClr val="000000"/>
              </a:solidFill>
              <a:latin typeface="Times New Roman" panose="02020603050405020304" pitchFamily="18" charset="0"/>
              <a:cs typeface="Times New Roman" panose="02020603050405020304" pitchFamily="18" charset="0"/>
            </a:endParaRPr>
          </a:p>
          <a:p>
            <a:pPr eaLnBrk="1" hangingPunct="1"/>
            <a:r>
              <a:rPr lang="en-US" altLang="en-US" sz="1600" b="1" i="1" dirty="0">
                <a:solidFill>
                  <a:srgbClr val="000000"/>
                </a:solidFill>
                <a:latin typeface="Times New Roman" panose="02020603050405020304" pitchFamily="18" charset="0"/>
                <a:cs typeface="Times New Roman" panose="02020603050405020304" pitchFamily="18" charset="0"/>
              </a:rPr>
              <a:t>Presented by</a:t>
            </a:r>
            <a:r>
              <a:rPr lang="en-US" altLang="en-US" sz="1600" b="1" dirty="0">
                <a:solidFill>
                  <a:srgbClr val="000000"/>
                </a:solidFill>
                <a:latin typeface="Times New Roman" panose="02020603050405020304" pitchFamily="18" charset="0"/>
                <a:cs typeface="Times New Roman" panose="02020603050405020304" pitchFamily="18" charset="0"/>
              </a:rPr>
              <a:t>: </a:t>
            </a:r>
          </a:p>
          <a:p>
            <a:pPr eaLnBrk="1" hangingPunct="1"/>
            <a:r>
              <a:rPr lang="en-US" altLang="en-US" sz="1600" b="1" dirty="0">
                <a:solidFill>
                  <a:srgbClr val="000000"/>
                </a:solidFill>
                <a:latin typeface="Times New Roman" panose="02020603050405020304" pitchFamily="18" charset="0"/>
                <a:cs typeface="Times New Roman" panose="02020603050405020304" pitchFamily="18" charset="0"/>
              </a:rPr>
              <a:t>Rodney C. Lewis, Attorney-at-Law (rcl@lanierford.com) </a:t>
            </a:r>
          </a:p>
        </p:txBody>
      </p:sp>
      <p:sp>
        <p:nvSpPr>
          <p:cNvPr id="3079" name="Rectangle 6"/>
          <p:cNvSpPr>
            <a:spLocks noChangeArrowheads="1"/>
          </p:cNvSpPr>
          <p:nvPr/>
        </p:nvSpPr>
        <p:spPr bwMode="auto">
          <a:xfrm>
            <a:off x="304800" y="257175"/>
            <a:ext cx="86106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br>
              <a:rPr lang="en-US" altLang="en-US" sz="1600" dirty="0">
                <a:solidFill>
                  <a:srgbClr val="000000"/>
                </a:solidFill>
                <a:latin typeface="Times New Roman" pitchFamily="18" charset="0"/>
              </a:rPr>
            </a:br>
            <a:br>
              <a:rPr lang="en-US" altLang="en-US" sz="1600" dirty="0">
                <a:solidFill>
                  <a:srgbClr val="000000"/>
                </a:solidFill>
                <a:latin typeface="Times New Roman" pitchFamily="18" charset="0"/>
              </a:rPr>
            </a:br>
            <a:endParaRPr lang="en-US" altLang="en-US" sz="1600" dirty="0">
              <a:solidFill>
                <a:srgbClr val="000000"/>
              </a:solidFill>
              <a:latin typeface="Times New Roman" pitchFamily="18" charset="0"/>
            </a:endParaRPr>
          </a:p>
        </p:txBody>
      </p:sp>
      <p:sp>
        <p:nvSpPr>
          <p:cNvPr id="2" name="Slide Number Placeholder 1">
            <a:extLst>
              <a:ext uri="{FF2B5EF4-FFF2-40B4-BE49-F238E27FC236}">
                <a16:creationId xmlns:a16="http://schemas.microsoft.com/office/drawing/2014/main" id="{B3D9DB0A-DB48-4F0B-B0D1-C7567AC06634}"/>
              </a:ext>
            </a:extLst>
          </p:cNvPr>
          <p:cNvSpPr>
            <a:spLocks noGrp="1"/>
          </p:cNvSpPr>
          <p:nvPr>
            <p:ph type="sldNum" sz="quarter" idx="12"/>
          </p:nvPr>
        </p:nvSpPr>
        <p:spPr/>
        <p:txBody>
          <a:bodyPr/>
          <a:lstStyle/>
          <a:p>
            <a:pPr>
              <a:defRPr/>
            </a:pPr>
            <a:fld id="{7F75A86D-916E-41CE-9F94-350D34D61EF9}"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05619518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878" y="990600"/>
            <a:ext cx="9144000" cy="727969"/>
          </a:xfrm>
        </p:spPr>
        <p:txBody>
          <a:bodyPr>
            <a:normAutofit fontScale="90000"/>
          </a:bodyPr>
          <a:lstStyle/>
          <a:p>
            <a:br>
              <a:rPr lang="en-US" sz="2400" dirty="0"/>
            </a:br>
            <a:r>
              <a:rPr lang="en-US" sz="3100" b="1" u="sng" dirty="0"/>
              <a:t>E. E., et al., v. </a:t>
            </a:r>
            <a:r>
              <a:rPr lang="en-US" sz="3100" b="1" u="sng" dirty="0">
                <a:latin typeface="Times New Roman" panose="02020603050405020304" pitchFamily="18" charset="0"/>
                <a:cs typeface="Times New Roman" panose="02020603050405020304" pitchFamily="18" charset="0"/>
              </a:rPr>
              <a:t>TUSCALOOSA CITY BOARD OF EDUCATION</a:t>
            </a:r>
            <a:br>
              <a:rPr lang="en-US" sz="31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904999"/>
            <a:ext cx="9144000" cy="4816475"/>
          </a:xfrm>
        </p:spPr>
        <p:txBody>
          <a:bodyPr>
            <a:normAutofit lnSpcReduction="10000"/>
          </a:bodyPr>
          <a:lstStyle/>
          <a:p>
            <a:pPr marL="457200" lvl="1" indent="0">
              <a:buNone/>
            </a:pPr>
            <a:r>
              <a:rPr lang="en-US" sz="3000" dirty="0">
                <a:cs typeface="Times New Roman" panose="02020603050405020304" pitchFamily="18" charset="0"/>
              </a:rPr>
              <a:t>Parent raised several procedural challenges to a school district’s determination that her child was not eligible for special education services under a specific learning disability category.</a:t>
            </a:r>
          </a:p>
          <a:p>
            <a:pPr marL="457200" lvl="1" indent="0">
              <a:buNone/>
            </a:pPr>
            <a:endParaRPr lang="en-US" sz="3000" dirty="0">
              <a:cs typeface="Times New Roman" panose="02020603050405020304" pitchFamily="18" charset="0"/>
            </a:endParaRPr>
          </a:p>
          <a:p>
            <a:pPr marL="457200" lvl="1" indent="0">
              <a:buNone/>
            </a:pPr>
            <a:r>
              <a:rPr lang="en-US" sz="3000" dirty="0">
                <a:cs typeface="Times New Roman" panose="02020603050405020304" pitchFamily="18" charset="0"/>
              </a:rPr>
              <a:t>In evaluating whether a procedural defect has deprived a student of a </a:t>
            </a:r>
            <a:r>
              <a:rPr lang="en-US" sz="3000" dirty="0" err="1">
                <a:cs typeface="Times New Roman" panose="02020603050405020304" pitchFamily="18" charset="0"/>
              </a:rPr>
              <a:t>FAPE</a:t>
            </a:r>
            <a:r>
              <a:rPr lang="en-US" sz="3000" dirty="0">
                <a:cs typeface="Times New Roman" panose="02020603050405020304" pitchFamily="18" charset="0"/>
              </a:rPr>
              <a:t>, a reviewing court will consider the substantive impact of the procedural defect, and not merely the defect per se.  20 </a:t>
            </a:r>
            <a:r>
              <a:rPr lang="en-US" sz="3000" dirty="0" err="1">
                <a:cs typeface="Times New Roman" panose="02020603050405020304" pitchFamily="18" charset="0"/>
              </a:rPr>
              <a:t>U.S.C</a:t>
            </a:r>
            <a:r>
              <a:rPr lang="en-US" sz="3000" dirty="0">
                <a:cs typeface="Times New Roman" panose="02020603050405020304" pitchFamily="18" charset="0"/>
              </a:rPr>
              <a:t>. § 1415(f)(3)</a:t>
            </a:r>
          </a:p>
          <a:p>
            <a:pPr eaLnBrk="1" hangingPunct="1">
              <a:buNone/>
            </a:pPr>
            <a:endParaRPr lang="en-US" sz="2800" dirty="0"/>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10</a:t>
            </a:fld>
            <a:endParaRPr lang="en-US" dirty="0"/>
          </a:p>
        </p:txBody>
      </p:sp>
    </p:spTree>
    <p:extLst>
      <p:ext uri="{BB962C8B-B14F-4D97-AF65-F5344CB8AC3E}">
        <p14:creationId xmlns:p14="http://schemas.microsoft.com/office/powerpoint/2010/main" val="895182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1143000"/>
            <a:ext cx="9144000" cy="457200"/>
          </a:xfrm>
        </p:spPr>
        <p:txBody>
          <a:bodyPr>
            <a:normAutofit fontScale="90000"/>
          </a:bodyPr>
          <a:lstStyle/>
          <a:p>
            <a:br>
              <a:rPr lang="en-US" sz="2400" dirty="0"/>
            </a:br>
            <a:r>
              <a:rPr lang="en-US" sz="3100" b="1" u="sng" dirty="0"/>
              <a:t>E. E., et al., v. TUSCALOOSA CITY BOARD OF EDUCATION</a:t>
            </a:r>
            <a:br>
              <a:rPr lang="en-US" sz="3100" b="1" dirty="0"/>
            </a:br>
            <a:br>
              <a:rPr lang="en-US" sz="24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304800" y="1718569"/>
            <a:ext cx="9144000" cy="5002906"/>
          </a:xfrm>
        </p:spPr>
        <p:txBody>
          <a:bodyPr>
            <a:normAutofit/>
          </a:bodyPr>
          <a:lstStyle/>
          <a:p>
            <a:pPr lvl="1" algn="just">
              <a:buFont typeface="Arial" pitchFamily="34" charset="0"/>
              <a:buChar char="•"/>
            </a:pPr>
            <a:r>
              <a:rPr lang="en-US" sz="2600" dirty="0">
                <a:cs typeface="Times New Roman" panose="02020603050405020304" pitchFamily="18" charset="0"/>
              </a:rPr>
              <a:t>A procedural error only rises to the level of an actionable or substantive error when it is established that the procedural violation [1] impeded the child's right to a free public education; [2] significantly impeded the parents' opportunity to participate in the decision making process regarding the provision of a free appropriate public education to the parents' child; or [3] </a:t>
            </a:r>
            <a:r>
              <a:rPr lang="en-US" sz="3000" dirty="0">
                <a:cs typeface="Times New Roman" panose="02020603050405020304" pitchFamily="18" charset="0"/>
              </a:rPr>
              <a:t>caused a deprivation of educational benefits. </a:t>
            </a:r>
          </a:p>
          <a:p>
            <a:pPr marL="457200" lvl="1" indent="0" algn="just">
              <a:buNone/>
            </a:pPr>
            <a:endParaRPr lang="en-US" sz="3000" dirty="0">
              <a:cs typeface="Times New Roman" panose="02020603050405020304" pitchFamily="18" charset="0"/>
            </a:endParaRPr>
          </a:p>
          <a:p>
            <a:pPr algn="just" eaLnBrk="1" hangingPunct="1">
              <a:buNone/>
            </a:pPr>
            <a:endParaRPr lang="en-US" sz="2800" dirty="0"/>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11</a:t>
            </a:fld>
            <a:endParaRPr lang="en-US" dirty="0"/>
          </a:p>
        </p:txBody>
      </p:sp>
    </p:spTree>
    <p:extLst>
      <p:ext uri="{BB962C8B-B14F-4D97-AF65-F5344CB8AC3E}">
        <p14:creationId xmlns:p14="http://schemas.microsoft.com/office/powerpoint/2010/main" val="49167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685799"/>
            <a:ext cx="9144000" cy="1066801"/>
          </a:xfrm>
        </p:spPr>
        <p:txBody>
          <a:bodyPr>
            <a:normAutofit fontScale="90000"/>
          </a:bodyPr>
          <a:lstStyle/>
          <a:p>
            <a:pPr algn="ctr" eaLnBrk="1" hangingPunct="1"/>
            <a:br>
              <a:rPr lang="en-US" sz="2400" dirty="0"/>
            </a:br>
            <a:r>
              <a:rPr lang="en-US" sz="3100" b="1" dirty="0"/>
              <a:t>Procedural Errors Raised by Parent</a:t>
            </a:r>
            <a:br>
              <a:rPr lang="en-US" sz="31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718569"/>
            <a:ext cx="9144000" cy="5002906"/>
          </a:xfrm>
        </p:spPr>
        <p:txBody>
          <a:bodyPr/>
          <a:lstStyle/>
          <a:p>
            <a:pPr marL="457200" lvl="1" indent="0">
              <a:buNone/>
            </a:pPr>
            <a:r>
              <a:rPr lang="en-US" sz="3000" dirty="0">
                <a:cs typeface="Times New Roman" panose="02020603050405020304" pitchFamily="18" charset="0"/>
              </a:rPr>
              <a:t>1. One of the two classroom observations of the student conducted as a part of the evaluation had not been made available to the eligibility determination team.</a:t>
            </a:r>
          </a:p>
          <a:p>
            <a:pPr marL="457200" lvl="1" indent="0">
              <a:buNone/>
            </a:pPr>
            <a:r>
              <a:rPr lang="en-US" sz="3000" dirty="0">
                <a:cs typeface="Times New Roman" panose="02020603050405020304" pitchFamily="18" charset="0"/>
              </a:rPr>
              <a:t>2. The evaluation included the use of a behavioral rating scale completed by a teacher who had not known the student for the required time period required.</a:t>
            </a:r>
          </a:p>
          <a:p>
            <a:pPr marL="457200" lvl="1" indent="0">
              <a:buNone/>
            </a:pPr>
            <a:r>
              <a:rPr lang="en-US" sz="3000" dirty="0">
                <a:cs typeface="Times New Roman" panose="02020603050405020304" pitchFamily="18" charset="0"/>
              </a:rPr>
              <a:t>3. The District’s delay in providing requested PST records to her in a timely manner.  </a:t>
            </a:r>
          </a:p>
          <a:p>
            <a:pPr eaLnBrk="1" hangingPunct="1">
              <a:buNone/>
            </a:pPr>
            <a:endParaRPr lang="en-US" sz="2800" dirty="0"/>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12</a:t>
            </a:fld>
            <a:endParaRPr lang="en-US" dirty="0"/>
          </a:p>
        </p:txBody>
      </p:sp>
    </p:spTree>
    <p:extLst>
      <p:ext uri="{BB962C8B-B14F-4D97-AF65-F5344CB8AC3E}">
        <p14:creationId xmlns:p14="http://schemas.microsoft.com/office/powerpoint/2010/main" val="301818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685799"/>
            <a:ext cx="9144000" cy="1066801"/>
          </a:xfrm>
        </p:spPr>
        <p:txBody>
          <a:bodyPr>
            <a:normAutofit fontScale="90000"/>
          </a:bodyPr>
          <a:lstStyle/>
          <a:p>
            <a:pPr algn="ctr" eaLnBrk="1" hangingPunct="1"/>
            <a:br>
              <a:rPr lang="en-US" sz="3600" dirty="0"/>
            </a:br>
            <a:r>
              <a:rPr lang="en-US" sz="3600" b="1" dirty="0"/>
              <a:t>Decision of Court</a:t>
            </a:r>
            <a:br>
              <a:rPr lang="en-US" sz="36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718569"/>
            <a:ext cx="9144000" cy="5002906"/>
          </a:xfrm>
        </p:spPr>
        <p:txBody>
          <a:bodyPr/>
          <a:lstStyle/>
          <a:p>
            <a:pPr lvl="1">
              <a:buFont typeface="Arial" pitchFamily="34" charset="0"/>
              <a:buChar char="•"/>
            </a:pPr>
            <a:r>
              <a:rPr lang="en-US" sz="3000" dirty="0">
                <a:cs typeface="Times New Roman" panose="02020603050405020304" pitchFamily="18" charset="0"/>
              </a:rPr>
              <a:t>The Court concluded that the Parent had failed to establish that any of the reported procedural errors rose to the level of a substantive IDEA violation.  </a:t>
            </a:r>
          </a:p>
          <a:p>
            <a:pPr lvl="1">
              <a:buFont typeface="Arial" pitchFamily="34" charset="0"/>
              <a:buChar char="•"/>
            </a:pPr>
            <a:endParaRPr lang="en-US" sz="3000" dirty="0">
              <a:cs typeface="Times New Roman" panose="02020603050405020304" pitchFamily="18" charset="0"/>
            </a:endParaRPr>
          </a:p>
          <a:p>
            <a:pPr lvl="1">
              <a:buFont typeface="Arial" pitchFamily="34" charset="0"/>
              <a:buChar char="•"/>
            </a:pPr>
            <a:r>
              <a:rPr lang="en-US" sz="3000" dirty="0">
                <a:cs typeface="Times New Roman" panose="02020603050405020304" pitchFamily="18" charset="0"/>
              </a:rPr>
              <a:t>The Court found no evidence that the District’s determination that the child did not have a </a:t>
            </a:r>
            <a:r>
              <a:rPr lang="en-US" sz="3000" dirty="0" err="1">
                <a:cs typeface="Times New Roman" panose="02020603050405020304" pitchFamily="18" charset="0"/>
              </a:rPr>
              <a:t>SLD</a:t>
            </a:r>
            <a:r>
              <a:rPr lang="en-US" sz="3000" dirty="0">
                <a:cs typeface="Times New Roman" panose="02020603050405020304" pitchFamily="18" charset="0"/>
              </a:rPr>
              <a:t> would have been different in the absence of the procedural errors raised by the Parent.</a:t>
            </a:r>
          </a:p>
          <a:p>
            <a:pPr marL="457200" lvl="1" indent="0">
              <a:buNone/>
            </a:pPr>
            <a:endParaRPr lang="en-US" sz="3000" dirty="0">
              <a:cs typeface="Times New Roman" panose="02020603050405020304" pitchFamily="18" charset="0"/>
            </a:endParaRPr>
          </a:p>
          <a:p>
            <a:pPr eaLnBrk="1" hangingPunct="1">
              <a:buNone/>
            </a:pPr>
            <a:endParaRPr lang="en-US" sz="2800" dirty="0"/>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13</a:t>
            </a:fld>
            <a:endParaRPr lang="en-US" dirty="0"/>
          </a:p>
        </p:txBody>
      </p:sp>
    </p:spTree>
    <p:extLst>
      <p:ext uri="{BB962C8B-B14F-4D97-AF65-F5344CB8AC3E}">
        <p14:creationId xmlns:p14="http://schemas.microsoft.com/office/powerpoint/2010/main" val="1230098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76200" y="658908"/>
            <a:ext cx="9144000" cy="1066801"/>
          </a:xfrm>
        </p:spPr>
        <p:txBody>
          <a:bodyPr>
            <a:normAutofit fontScale="90000"/>
          </a:bodyPr>
          <a:lstStyle/>
          <a:p>
            <a:br>
              <a:rPr lang="en-US" sz="2400" dirty="0"/>
            </a:br>
            <a:r>
              <a:rPr lang="en-US" sz="3100" b="1" u="sng" dirty="0">
                <a:latin typeface="Times New Roman" panose="02020603050405020304" pitchFamily="18" charset="0"/>
                <a:cs typeface="Times New Roman" panose="02020603050405020304" pitchFamily="18" charset="0"/>
              </a:rPr>
              <a:t>MR. and MRS. DOE v. CAPE ELIZABETH SCHOOL DISTRICT</a:t>
            </a:r>
            <a:r>
              <a:rPr lang="en-US" sz="3800" dirty="0">
                <a:solidFill>
                  <a:srgbClr val="C00000"/>
                </a:solidFill>
              </a:rPr>
              <a:t>	</a:t>
            </a:r>
          </a:p>
        </p:txBody>
      </p:sp>
      <p:sp>
        <p:nvSpPr>
          <p:cNvPr id="5124" name="Rectangle 3"/>
          <p:cNvSpPr>
            <a:spLocks noGrp="1" noChangeArrowheads="1"/>
          </p:cNvSpPr>
          <p:nvPr>
            <p:ph idx="1"/>
          </p:nvPr>
        </p:nvSpPr>
        <p:spPr>
          <a:xfrm>
            <a:off x="-432786" y="1973803"/>
            <a:ext cx="9144000" cy="4740274"/>
          </a:xfrm>
        </p:spPr>
        <p:txBody>
          <a:bodyPr>
            <a:normAutofit/>
          </a:bodyPr>
          <a:lstStyle/>
          <a:p>
            <a:pPr lvl="1" algn="just">
              <a:buFont typeface="Arial" pitchFamily="34" charset="0"/>
              <a:buChar char="•"/>
            </a:pPr>
            <a:r>
              <a:rPr lang="en-US" sz="3000" dirty="0">
                <a:cs typeface="Times New Roman" panose="02020603050405020304" pitchFamily="18" charset="0"/>
              </a:rPr>
              <a:t>Reviewing Court found a school district’s </a:t>
            </a:r>
            <a:r>
              <a:rPr lang="en-US" sz="3000" dirty="0" err="1">
                <a:cs typeface="Times New Roman" panose="02020603050405020304" pitchFamily="18" charset="0"/>
              </a:rPr>
              <a:t>SLD</a:t>
            </a:r>
            <a:r>
              <a:rPr lang="en-US" sz="3000" dirty="0">
                <a:cs typeface="Times New Roman" panose="02020603050405020304" pitchFamily="18" charset="0"/>
              </a:rPr>
              <a:t> eligibility determination to be in error due to the district’s overreliance upon a student’s good grades in determining the student to be ineligible under the IDEA.  </a:t>
            </a:r>
          </a:p>
          <a:p>
            <a:pPr lvl="1" algn="just">
              <a:buFont typeface="Arial" pitchFamily="34" charset="0"/>
              <a:buChar char="•"/>
            </a:pPr>
            <a:r>
              <a:rPr lang="en-US" sz="3000" dirty="0">
                <a:cs typeface="Times New Roman" panose="02020603050405020304" pitchFamily="18" charset="0"/>
              </a:rPr>
              <a:t>The student’s evaluation data established that she had earned straight A's and had earned above-average scores on statewide assessments.</a:t>
            </a:r>
          </a:p>
          <a:p>
            <a:pPr marL="457200" lvl="1" indent="0" algn="just">
              <a:buNone/>
            </a:pPr>
            <a:endParaRPr lang="en-US" sz="3000" dirty="0">
              <a:cs typeface="Times New Roman" panose="02020603050405020304" pitchFamily="18" charset="0"/>
            </a:endParaRPr>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14</a:t>
            </a:fld>
            <a:endParaRPr lang="en-US" dirty="0"/>
          </a:p>
        </p:txBody>
      </p:sp>
    </p:spTree>
    <p:extLst>
      <p:ext uri="{BB962C8B-B14F-4D97-AF65-F5344CB8AC3E}">
        <p14:creationId xmlns:p14="http://schemas.microsoft.com/office/powerpoint/2010/main" val="3732040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685799"/>
            <a:ext cx="9144000" cy="1066801"/>
          </a:xfrm>
        </p:spPr>
        <p:txBody>
          <a:bodyPr>
            <a:normAutofit fontScale="90000"/>
          </a:bodyPr>
          <a:lstStyle/>
          <a:p>
            <a:br>
              <a:rPr lang="en-US" sz="2400" dirty="0"/>
            </a:br>
            <a:r>
              <a:rPr lang="en-US" sz="3100" b="1" u="sng" dirty="0"/>
              <a:t>MR. and MRS. DOE v. CAPE ELIZABETH SCHOOL DISTRICT</a:t>
            </a:r>
            <a:br>
              <a:rPr lang="en-US" sz="24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304800" y="1718569"/>
            <a:ext cx="9144000" cy="5002906"/>
          </a:xfrm>
        </p:spPr>
        <p:txBody>
          <a:bodyPr>
            <a:normAutofit/>
          </a:bodyPr>
          <a:lstStyle/>
          <a:p>
            <a:pPr lvl="1" algn="just">
              <a:buFont typeface="Arial" pitchFamily="34" charset="0"/>
              <a:buChar char="•"/>
            </a:pPr>
            <a:r>
              <a:rPr lang="en-US" sz="3000" dirty="0">
                <a:cs typeface="Times New Roman" panose="02020603050405020304" pitchFamily="18" charset="0"/>
              </a:rPr>
              <a:t>District relied upon these facts in concluding that the student did not exhibit a specific learning disability pursuant to the requirements of 20 </a:t>
            </a:r>
            <a:r>
              <a:rPr lang="en-US" sz="3000" dirty="0" err="1">
                <a:cs typeface="Times New Roman" panose="02020603050405020304" pitchFamily="18" charset="0"/>
              </a:rPr>
              <a:t>U.S.C</a:t>
            </a:r>
            <a:r>
              <a:rPr lang="en-US" sz="3000" dirty="0">
                <a:cs typeface="Times New Roman" panose="02020603050405020304" pitchFamily="18" charset="0"/>
              </a:rPr>
              <a:t>. § 1401(3)(A)(i) or that the student "needed" special education and related services as a result of a </a:t>
            </a:r>
            <a:r>
              <a:rPr lang="en-US" sz="3000" dirty="0" err="1">
                <a:cs typeface="Times New Roman" panose="02020603050405020304" pitchFamily="18" charset="0"/>
              </a:rPr>
              <a:t>SLD</a:t>
            </a:r>
            <a:r>
              <a:rPr lang="en-US" sz="3000" dirty="0">
                <a:cs typeface="Times New Roman" panose="02020603050405020304" pitchFamily="18" charset="0"/>
              </a:rPr>
              <a:t> even if such a disorder had been established.  </a:t>
            </a:r>
          </a:p>
          <a:p>
            <a:pPr marL="457200" lvl="1" indent="0" algn="just">
              <a:buNone/>
            </a:pPr>
            <a:endParaRPr lang="en-US" sz="3000" dirty="0">
              <a:cs typeface="Times New Roman" panose="02020603050405020304" pitchFamily="18" charset="0"/>
            </a:endParaRPr>
          </a:p>
          <a:p>
            <a:pPr eaLnBrk="1" hangingPunct="1">
              <a:buNone/>
            </a:pPr>
            <a:endParaRPr lang="en-US" sz="2800" dirty="0"/>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15</a:t>
            </a:fld>
            <a:endParaRPr lang="en-US" dirty="0"/>
          </a:p>
        </p:txBody>
      </p:sp>
    </p:spTree>
    <p:extLst>
      <p:ext uri="{BB962C8B-B14F-4D97-AF65-F5344CB8AC3E}">
        <p14:creationId xmlns:p14="http://schemas.microsoft.com/office/powerpoint/2010/main" val="1286546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1447800"/>
            <a:ext cx="9144000" cy="304800"/>
          </a:xfrm>
        </p:spPr>
        <p:txBody>
          <a:bodyPr>
            <a:normAutofit fontScale="90000"/>
          </a:bodyPr>
          <a:lstStyle/>
          <a:p>
            <a:r>
              <a:rPr lang="en-US" sz="3100" b="1" u="sng" dirty="0"/>
              <a:t>MR. and MRS. DOE v. CAPE ELIZABETH SCHOOL DISTRICT</a:t>
            </a:r>
            <a:br>
              <a:rPr lang="en-US" sz="2400" dirty="0"/>
            </a:br>
            <a:br>
              <a:rPr lang="en-US" sz="24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981200"/>
            <a:ext cx="9144000" cy="4740275"/>
          </a:xfrm>
        </p:spPr>
        <p:txBody>
          <a:bodyPr>
            <a:normAutofit fontScale="92500"/>
          </a:bodyPr>
          <a:lstStyle/>
          <a:p>
            <a:pPr lvl="1">
              <a:buFont typeface="Arial" pitchFamily="34" charset="0"/>
              <a:buChar char="•"/>
            </a:pPr>
            <a:r>
              <a:rPr lang="en-US" dirty="0"/>
              <a:t>The Court noted that specific assessments of the student in the area of reading fluency established significantly below average scores.  The Court concluded that those assessments at least suggested that the student might have an </a:t>
            </a:r>
            <a:r>
              <a:rPr lang="en-US" dirty="0" err="1"/>
              <a:t>SLD</a:t>
            </a:r>
            <a:r>
              <a:rPr lang="en-US" dirty="0"/>
              <a:t> despite her otherwise strong academic performance.</a:t>
            </a:r>
          </a:p>
          <a:p>
            <a:pPr lvl="1">
              <a:buFont typeface="Arial" pitchFamily="34" charset="0"/>
              <a:buChar char="•"/>
            </a:pPr>
            <a:r>
              <a:rPr lang="en-US" dirty="0"/>
              <a:t>In determining eligibility, a school district must still consider how a student’s good grades/high scores on statewide assessments relate to a student’s specific areas of deficits and whether more specific measures may indicate the presence of a SLD.</a:t>
            </a:r>
          </a:p>
          <a:p>
            <a:pPr eaLnBrk="1" hangingPunct="1">
              <a:buNone/>
            </a:pPr>
            <a:endParaRPr lang="en-US" sz="2800" dirty="0"/>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16</a:t>
            </a:fld>
            <a:endParaRPr lang="en-US" dirty="0"/>
          </a:p>
        </p:txBody>
      </p:sp>
    </p:spTree>
    <p:extLst>
      <p:ext uri="{BB962C8B-B14F-4D97-AF65-F5344CB8AC3E}">
        <p14:creationId xmlns:p14="http://schemas.microsoft.com/office/powerpoint/2010/main" val="3829199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5BBA1-D317-4DAC-926F-749FFC75C3C5}"/>
              </a:ext>
            </a:extLst>
          </p:cNvPr>
          <p:cNvSpPr>
            <a:spLocks noGrp="1"/>
          </p:cNvSpPr>
          <p:nvPr>
            <p:ph type="title"/>
          </p:nvPr>
        </p:nvSpPr>
        <p:spPr>
          <a:xfrm>
            <a:off x="228600" y="136525"/>
            <a:ext cx="8305800" cy="1281113"/>
          </a:xfrm>
        </p:spPr>
        <p:txBody>
          <a:bodyPr/>
          <a:lstStyle/>
          <a:p>
            <a:r>
              <a:rPr lang="en-US" sz="2800" b="1" u="sng" dirty="0" err="1">
                <a:solidFill>
                  <a:srgbClr val="000000"/>
                </a:solidFill>
              </a:rPr>
              <a:t>D.J.D</a:t>
            </a:r>
            <a:r>
              <a:rPr lang="en-US" sz="2800" b="1" u="sng" dirty="0">
                <a:solidFill>
                  <a:srgbClr val="000000"/>
                </a:solidFill>
              </a:rPr>
              <a:t>. v. MADISON CITY BOARD OF EDUCATION</a:t>
            </a:r>
            <a:r>
              <a:rPr lang="en-US" sz="3200" b="1" dirty="0">
                <a:solidFill>
                  <a:srgbClr val="000000"/>
                </a:solidFill>
              </a:rPr>
              <a:t>, 72 </a:t>
            </a:r>
            <a:r>
              <a:rPr lang="en-US" sz="3200" b="1" dirty="0" err="1">
                <a:solidFill>
                  <a:srgbClr val="000000"/>
                </a:solidFill>
              </a:rPr>
              <a:t>IDELR</a:t>
            </a:r>
            <a:r>
              <a:rPr lang="en-US" sz="3200" b="1" dirty="0">
                <a:solidFill>
                  <a:srgbClr val="000000"/>
                </a:solidFill>
              </a:rPr>
              <a:t> 273 (N.D. Ala. 2018)</a:t>
            </a:r>
            <a:endParaRPr lang="en-US" sz="3200" b="1" dirty="0"/>
          </a:p>
        </p:txBody>
      </p:sp>
      <p:sp>
        <p:nvSpPr>
          <p:cNvPr id="3" name="Content Placeholder 2">
            <a:extLst>
              <a:ext uri="{FF2B5EF4-FFF2-40B4-BE49-F238E27FC236}">
                <a16:creationId xmlns:a16="http://schemas.microsoft.com/office/drawing/2014/main" id="{F12A9CC5-B879-4FD6-94F5-27123773480A}"/>
              </a:ext>
            </a:extLst>
          </p:cNvPr>
          <p:cNvSpPr>
            <a:spLocks noGrp="1"/>
          </p:cNvSpPr>
          <p:nvPr>
            <p:ph idx="1"/>
          </p:nvPr>
        </p:nvSpPr>
        <p:spPr>
          <a:xfrm>
            <a:off x="457200" y="1590721"/>
            <a:ext cx="8229600" cy="4525963"/>
          </a:xfrm>
        </p:spPr>
        <p:txBody>
          <a:bodyPr>
            <a:normAutofit lnSpcReduction="10000"/>
          </a:bodyPr>
          <a:lstStyle/>
          <a:p>
            <a:r>
              <a:rPr lang="en-US" dirty="0">
                <a:latin typeface="Times New Roman" panose="02020603050405020304" pitchFamily="18" charset="0"/>
                <a:ea typeface="Calibri" panose="020F0502020204030204" pitchFamily="34" charset="0"/>
              </a:rPr>
              <a:t>Parent filed a child-find claim against a school district due to fact that the student had not been referred for an evaluation under the IDEA.  </a:t>
            </a:r>
          </a:p>
          <a:p>
            <a:r>
              <a:rPr lang="en-US" dirty="0">
                <a:latin typeface="Times New Roman" panose="02020603050405020304" pitchFamily="18" charset="0"/>
                <a:ea typeface="Calibri" panose="020F0502020204030204" pitchFamily="34" charset="0"/>
              </a:rPr>
              <a:t>The school had not referred the student for an evaluation due to the student’s ongoing and successful participation in its pre-referral process and the absence of a need of the student for special education services.</a:t>
            </a:r>
            <a:endParaRPr lang="en-US" dirty="0"/>
          </a:p>
        </p:txBody>
      </p:sp>
      <p:sp>
        <p:nvSpPr>
          <p:cNvPr id="4" name="Slide Number Placeholder 3">
            <a:extLst>
              <a:ext uri="{FF2B5EF4-FFF2-40B4-BE49-F238E27FC236}">
                <a16:creationId xmlns:a16="http://schemas.microsoft.com/office/drawing/2014/main" id="{652A7D2F-FEAD-483F-B1EB-48305E626546}"/>
              </a:ext>
            </a:extLst>
          </p:cNvPr>
          <p:cNvSpPr>
            <a:spLocks noGrp="1"/>
          </p:cNvSpPr>
          <p:nvPr>
            <p:ph type="sldNum" sz="quarter" idx="12"/>
          </p:nvPr>
        </p:nvSpPr>
        <p:spPr/>
        <p:txBody>
          <a:bodyPr/>
          <a:lstStyle/>
          <a:p>
            <a:pPr>
              <a:defRPr/>
            </a:pPr>
            <a:fld id="{1BBCE7EF-C997-4F8B-AF6A-B6455BF7864D}" type="slidenum">
              <a:rPr lang="en-US" smtClean="0"/>
              <a:pPr>
                <a:defRPr/>
              </a:pPr>
              <a:t>17</a:t>
            </a:fld>
            <a:endParaRPr lang="en-US" dirty="0"/>
          </a:p>
        </p:txBody>
      </p:sp>
    </p:spTree>
    <p:extLst>
      <p:ext uri="{BB962C8B-B14F-4D97-AF65-F5344CB8AC3E}">
        <p14:creationId xmlns:p14="http://schemas.microsoft.com/office/powerpoint/2010/main" val="405244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BF41-21CE-405C-BC1B-D839EDC40EEB}"/>
              </a:ext>
            </a:extLst>
          </p:cNvPr>
          <p:cNvSpPr>
            <a:spLocks noGrp="1"/>
          </p:cNvSpPr>
          <p:nvPr>
            <p:ph type="title"/>
          </p:nvPr>
        </p:nvSpPr>
        <p:spPr/>
        <p:txBody>
          <a:bodyPr>
            <a:normAutofit/>
          </a:bodyPr>
          <a:lstStyle/>
          <a:p>
            <a:r>
              <a:rPr lang="en-US" sz="2800" b="1" u="sng" dirty="0" err="1"/>
              <a:t>D.J.D</a:t>
            </a:r>
            <a:r>
              <a:rPr lang="en-US" sz="2800" b="1" u="sng" dirty="0"/>
              <a:t>. v. MADISON CITY BOARD OF EDUCATION</a:t>
            </a:r>
            <a:r>
              <a:rPr lang="en-US" sz="2800" b="1" dirty="0"/>
              <a:t>, 72 </a:t>
            </a:r>
            <a:r>
              <a:rPr lang="en-US" sz="2800" b="1" dirty="0" err="1"/>
              <a:t>IDELR</a:t>
            </a:r>
            <a:r>
              <a:rPr lang="en-US" sz="2800" b="1" dirty="0"/>
              <a:t> 273 (N.D. Ala. 2018)</a:t>
            </a:r>
          </a:p>
        </p:txBody>
      </p:sp>
      <p:sp>
        <p:nvSpPr>
          <p:cNvPr id="3" name="Content Placeholder 2">
            <a:extLst>
              <a:ext uri="{FF2B5EF4-FFF2-40B4-BE49-F238E27FC236}">
                <a16:creationId xmlns:a16="http://schemas.microsoft.com/office/drawing/2014/main" id="{9729BD34-0C31-4D88-81E6-828D27FEA46C}"/>
              </a:ext>
            </a:extLst>
          </p:cNvPr>
          <p:cNvSpPr>
            <a:spLocks noGrp="1"/>
          </p:cNvSpPr>
          <p:nvPr>
            <p:ph idx="1"/>
          </p:nvPr>
        </p:nvSpPr>
        <p:spPr/>
        <p:txBody>
          <a:bodyPr/>
          <a:lstStyle/>
          <a:p>
            <a:pPr algn="just"/>
            <a:r>
              <a:rPr lang="en-US" dirty="0">
                <a:latin typeface="Times New Roman" panose="02020603050405020304" pitchFamily="18" charset="0"/>
                <a:ea typeface="Calibri" panose="020F0502020204030204" pitchFamily="34" charset="0"/>
              </a:rPr>
              <a:t>The Court, relying upon the student’s lack of a need for specialized instruction and the school’s appropriate use of pre-referral interventions, rejected parent’s IDEA child-find claim. </a:t>
            </a:r>
            <a:endParaRPr lang="en-US" dirty="0"/>
          </a:p>
        </p:txBody>
      </p:sp>
      <p:sp>
        <p:nvSpPr>
          <p:cNvPr id="4" name="Slide Number Placeholder 3">
            <a:extLst>
              <a:ext uri="{FF2B5EF4-FFF2-40B4-BE49-F238E27FC236}">
                <a16:creationId xmlns:a16="http://schemas.microsoft.com/office/drawing/2014/main" id="{E016133A-6E1F-4493-945D-8BD5EC1CEEA6}"/>
              </a:ext>
            </a:extLst>
          </p:cNvPr>
          <p:cNvSpPr>
            <a:spLocks noGrp="1"/>
          </p:cNvSpPr>
          <p:nvPr>
            <p:ph type="sldNum" sz="quarter" idx="12"/>
          </p:nvPr>
        </p:nvSpPr>
        <p:spPr/>
        <p:txBody>
          <a:bodyPr/>
          <a:lstStyle/>
          <a:p>
            <a:pPr>
              <a:defRPr/>
            </a:pPr>
            <a:fld id="{1BBCE7EF-C997-4F8B-AF6A-B6455BF7864D}" type="slidenum">
              <a:rPr lang="en-US" smtClean="0"/>
              <a:pPr>
                <a:defRPr/>
              </a:pPr>
              <a:t>18</a:t>
            </a:fld>
            <a:endParaRPr lang="en-US" dirty="0"/>
          </a:p>
        </p:txBody>
      </p:sp>
    </p:spTree>
    <p:extLst>
      <p:ext uri="{BB962C8B-B14F-4D97-AF65-F5344CB8AC3E}">
        <p14:creationId xmlns:p14="http://schemas.microsoft.com/office/powerpoint/2010/main" val="728450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BF41-21CE-405C-BC1B-D839EDC40EEB}"/>
              </a:ext>
            </a:extLst>
          </p:cNvPr>
          <p:cNvSpPr>
            <a:spLocks noGrp="1"/>
          </p:cNvSpPr>
          <p:nvPr>
            <p:ph type="title"/>
          </p:nvPr>
        </p:nvSpPr>
        <p:spPr/>
        <p:txBody>
          <a:bodyPr>
            <a:normAutofit/>
          </a:bodyPr>
          <a:lstStyle/>
          <a:p>
            <a:r>
              <a:rPr lang="en-US" sz="2800" b="1" u="sng" dirty="0" err="1"/>
              <a:t>D.J.D</a:t>
            </a:r>
            <a:r>
              <a:rPr lang="en-US" sz="2800" b="1" u="sng" dirty="0"/>
              <a:t>. v. MADISON CITY BOARD OF EDUCATION</a:t>
            </a:r>
            <a:r>
              <a:rPr lang="en-US" sz="2800" b="1" dirty="0"/>
              <a:t>, 72 </a:t>
            </a:r>
            <a:r>
              <a:rPr lang="en-US" sz="2800" b="1" dirty="0" err="1"/>
              <a:t>IDELR</a:t>
            </a:r>
            <a:r>
              <a:rPr lang="en-US" sz="2800" b="1" dirty="0"/>
              <a:t> 273 (N.D. Ala. 2018)</a:t>
            </a:r>
          </a:p>
        </p:txBody>
      </p:sp>
      <p:sp>
        <p:nvSpPr>
          <p:cNvPr id="3" name="Content Placeholder 2">
            <a:extLst>
              <a:ext uri="{FF2B5EF4-FFF2-40B4-BE49-F238E27FC236}">
                <a16:creationId xmlns:a16="http://schemas.microsoft.com/office/drawing/2014/main" id="{9729BD34-0C31-4D88-81E6-828D27FEA46C}"/>
              </a:ext>
            </a:extLst>
          </p:cNvPr>
          <p:cNvSpPr>
            <a:spLocks noGrp="1"/>
          </p:cNvSpPr>
          <p:nvPr>
            <p:ph idx="1"/>
          </p:nvPr>
        </p:nvSpPr>
        <p:spPr>
          <a:xfrm>
            <a:off x="76200" y="1600200"/>
            <a:ext cx="8229600" cy="4983162"/>
          </a:xfrm>
        </p:spPr>
        <p:txBody>
          <a:bodyPr>
            <a:normAutofit/>
          </a:bodyPr>
          <a:lstStyle/>
          <a:p>
            <a:pPr algn="just"/>
            <a:r>
              <a:rPr lang="en-US" dirty="0">
                <a:latin typeface="Times New Roman" panose="02020603050405020304" pitchFamily="18" charset="0"/>
                <a:ea typeface="Calibri" panose="020F0502020204030204" pitchFamily="34" charset="0"/>
              </a:rPr>
              <a:t>The court noted that the IDEA does not require a school district to evaluate every student who exhibits some degree of learning or academic problems. Rather, the IDEA requires a district to evaluate students who are suspected of having disabilities and needing specialized instruction as a result. </a:t>
            </a:r>
            <a:endParaRPr lang="en-US" dirty="0"/>
          </a:p>
        </p:txBody>
      </p:sp>
      <p:sp>
        <p:nvSpPr>
          <p:cNvPr id="4" name="Slide Number Placeholder 3">
            <a:extLst>
              <a:ext uri="{FF2B5EF4-FFF2-40B4-BE49-F238E27FC236}">
                <a16:creationId xmlns:a16="http://schemas.microsoft.com/office/drawing/2014/main" id="{E016133A-6E1F-4493-945D-8BD5EC1CEEA6}"/>
              </a:ext>
            </a:extLst>
          </p:cNvPr>
          <p:cNvSpPr>
            <a:spLocks noGrp="1"/>
          </p:cNvSpPr>
          <p:nvPr>
            <p:ph type="sldNum" sz="quarter" idx="12"/>
          </p:nvPr>
        </p:nvSpPr>
        <p:spPr/>
        <p:txBody>
          <a:bodyPr/>
          <a:lstStyle/>
          <a:p>
            <a:pPr>
              <a:defRPr/>
            </a:pPr>
            <a:fld id="{1BBCE7EF-C997-4F8B-AF6A-B6455BF7864D}" type="slidenum">
              <a:rPr lang="en-US" smtClean="0"/>
              <a:pPr>
                <a:defRPr/>
              </a:pPr>
              <a:t>19</a:t>
            </a:fld>
            <a:endParaRPr lang="en-US" dirty="0"/>
          </a:p>
        </p:txBody>
      </p:sp>
    </p:spTree>
    <p:extLst>
      <p:ext uri="{BB962C8B-B14F-4D97-AF65-F5344CB8AC3E}">
        <p14:creationId xmlns:p14="http://schemas.microsoft.com/office/powerpoint/2010/main" val="253816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878" y="990600"/>
            <a:ext cx="9144000" cy="727969"/>
          </a:xfrm>
        </p:spPr>
        <p:txBody>
          <a:bodyPr>
            <a:normAutofit fontScale="90000"/>
          </a:bodyPr>
          <a:lstStyle/>
          <a:p>
            <a:pPr algn="ctr"/>
            <a:br>
              <a:rPr lang="en-US" sz="2400" dirty="0"/>
            </a:br>
            <a:r>
              <a:rPr lang="en-US" sz="3100" b="1" u="sng" dirty="0" err="1"/>
              <a:t>Y.N</a:t>
            </a:r>
            <a:r>
              <a:rPr lang="en-US" sz="3100" b="1" u="sng" dirty="0"/>
              <a:t>. v. </a:t>
            </a:r>
            <a:r>
              <a:rPr lang="en-US" sz="3100" b="1" u="sng" dirty="0">
                <a:latin typeface="Times New Roman" panose="02020603050405020304" pitchFamily="18" charset="0"/>
                <a:cs typeface="Times New Roman" panose="02020603050405020304" pitchFamily="18" charset="0"/>
              </a:rPr>
              <a:t>BOARD OF EDUCATION OF HARRISON CENT. SCH. DIST.</a:t>
            </a:r>
            <a:br>
              <a:rPr lang="en-US" sz="31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904999"/>
            <a:ext cx="9144000" cy="4816475"/>
          </a:xfrm>
        </p:spPr>
        <p:txBody>
          <a:bodyPr>
            <a:normAutofit/>
          </a:bodyPr>
          <a:lstStyle/>
          <a:p>
            <a:pPr eaLnBrk="1" hangingPunct="1"/>
            <a:r>
              <a:rPr lang="en-US" dirty="0"/>
              <a:t>In evaluating a student for IDEA eligibility under a potential </a:t>
            </a:r>
            <a:r>
              <a:rPr lang="en-US" dirty="0" err="1"/>
              <a:t>OHI</a:t>
            </a:r>
            <a:r>
              <a:rPr lang="en-US" dirty="0"/>
              <a:t> classification, the school district did not conduct a classroom observation as required by the state’s IDEA regulations. </a:t>
            </a:r>
          </a:p>
          <a:p>
            <a:pPr eaLnBrk="1" hangingPunct="1"/>
            <a:endParaRPr lang="en-US" dirty="0"/>
          </a:p>
          <a:p>
            <a:pPr eaLnBrk="1" hangingPunct="1"/>
            <a:r>
              <a:rPr lang="en-US" dirty="0"/>
              <a:t>The student was found ineligible for services under the IDEA.  The parent filed a due process complaint challenging the eligibility decision.</a:t>
            </a:r>
          </a:p>
          <a:p>
            <a:pPr eaLnBrk="1" hangingPunct="1"/>
            <a:endParaRPr lang="en-US" dirty="0"/>
          </a:p>
          <a:p>
            <a:pPr eaLnBrk="1" hangingPunct="1"/>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2</a:t>
            </a:fld>
            <a:endParaRPr lang="en-US" dirty="0"/>
          </a:p>
        </p:txBody>
      </p:sp>
    </p:spTree>
    <p:extLst>
      <p:ext uri="{BB962C8B-B14F-4D97-AF65-F5344CB8AC3E}">
        <p14:creationId xmlns:p14="http://schemas.microsoft.com/office/powerpoint/2010/main" val="2701260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BF41-21CE-405C-BC1B-D839EDC40EEB}"/>
              </a:ext>
            </a:extLst>
          </p:cNvPr>
          <p:cNvSpPr>
            <a:spLocks noGrp="1"/>
          </p:cNvSpPr>
          <p:nvPr>
            <p:ph type="title"/>
          </p:nvPr>
        </p:nvSpPr>
        <p:spPr/>
        <p:txBody>
          <a:bodyPr>
            <a:normAutofit fontScale="90000"/>
          </a:bodyPr>
          <a:lstStyle/>
          <a:p>
            <a:r>
              <a:rPr lang="en-US" sz="2800" b="1" u="sng" dirty="0" err="1"/>
              <a:t>D.J.D</a:t>
            </a:r>
            <a:r>
              <a:rPr lang="en-US" sz="2800" b="1" u="sng" dirty="0"/>
              <a:t>. v. MADISON CITY BOARD OF EDUCATION</a:t>
            </a:r>
            <a:r>
              <a:rPr lang="en-US" sz="2800" b="1" dirty="0"/>
              <a:t>, Defendants, 72 </a:t>
            </a:r>
            <a:r>
              <a:rPr lang="en-US" sz="2800" b="1" dirty="0" err="1"/>
              <a:t>IDELR</a:t>
            </a:r>
            <a:r>
              <a:rPr lang="en-US" sz="2800" b="1" dirty="0"/>
              <a:t> 273 (N.D. Ala. 2018)</a:t>
            </a:r>
          </a:p>
        </p:txBody>
      </p:sp>
      <p:sp>
        <p:nvSpPr>
          <p:cNvPr id="3" name="Content Placeholder 2">
            <a:extLst>
              <a:ext uri="{FF2B5EF4-FFF2-40B4-BE49-F238E27FC236}">
                <a16:creationId xmlns:a16="http://schemas.microsoft.com/office/drawing/2014/main" id="{9729BD34-0C31-4D88-81E6-828D27FEA46C}"/>
              </a:ext>
            </a:extLst>
          </p:cNvPr>
          <p:cNvSpPr>
            <a:spLocks noGrp="1"/>
          </p:cNvSpPr>
          <p:nvPr>
            <p:ph idx="1"/>
          </p:nvPr>
        </p:nvSpPr>
        <p:spPr>
          <a:xfrm>
            <a:off x="457200" y="1600200"/>
            <a:ext cx="8229600" cy="4983162"/>
          </a:xfrm>
        </p:spPr>
        <p:txBody>
          <a:bodyPr>
            <a:normAutofit fontScale="92500"/>
          </a:bodyPr>
          <a:lstStyle/>
          <a:p>
            <a:pPr algn="just"/>
            <a:r>
              <a:rPr lang="en-US" dirty="0">
                <a:latin typeface="Times New Roman" panose="02020603050405020304" pitchFamily="18" charset="0"/>
                <a:ea typeface="Calibri" panose="020F0502020204030204" pitchFamily="34" charset="0"/>
              </a:rPr>
              <a:t>Based on the record here, the court finds that the school did not overlook "clear signs of disability" behavior and were not "negligent in failing to order testing, "because the school had a "rational justification for not deciding to evaluate“. </a:t>
            </a:r>
          </a:p>
          <a:p>
            <a:pPr algn="just"/>
            <a:r>
              <a:rPr lang="en-US" dirty="0">
                <a:latin typeface="Times New Roman" panose="02020603050405020304" pitchFamily="18" charset="0"/>
                <a:ea typeface="Calibri" panose="020F0502020204030204" pitchFamily="34" charset="0"/>
              </a:rPr>
              <a:t>The school justified its decision by showing that the first </a:t>
            </a:r>
            <a:r>
              <a:rPr lang="en-US" dirty="0" err="1">
                <a:latin typeface="Times New Roman" panose="02020603050405020304" pitchFamily="18" charset="0"/>
                <a:ea typeface="Calibri" panose="020F0502020204030204" pitchFamily="34" charset="0"/>
              </a:rPr>
              <a:t>IEP</a:t>
            </a:r>
            <a:r>
              <a:rPr lang="en-US" dirty="0">
                <a:latin typeface="Times New Roman" panose="02020603050405020304" pitchFamily="18" charset="0"/>
                <a:ea typeface="Calibri" panose="020F0502020204030204" pitchFamily="34" charset="0"/>
              </a:rPr>
              <a:t> team used pre-referral intervention before placing </a:t>
            </a:r>
            <a:r>
              <a:rPr lang="en-US" dirty="0" err="1">
                <a:latin typeface="Times New Roman" panose="02020603050405020304" pitchFamily="18" charset="0"/>
                <a:ea typeface="Calibri" panose="020F0502020204030204" pitchFamily="34" charset="0"/>
              </a:rPr>
              <a:t>D.J.D</a:t>
            </a:r>
            <a:r>
              <a:rPr lang="en-US" dirty="0">
                <a:latin typeface="Times New Roman" panose="02020603050405020304" pitchFamily="18" charset="0"/>
                <a:ea typeface="Calibri" panose="020F0502020204030204" pitchFamily="34" charset="0"/>
              </a:rPr>
              <a:t>. in special education, as schools are encouraged to use "measures besides special education to assist struggling students." </a:t>
            </a:r>
          </a:p>
          <a:p>
            <a:pPr algn="just"/>
            <a:endParaRPr lang="en-US" dirty="0"/>
          </a:p>
        </p:txBody>
      </p:sp>
      <p:sp>
        <p:nvSpPr>
          <p:cNvPr id="4" name="Slide Number Placeholder 3">
            <a:extLst>
              <a:ext uri="{FF2B5EF4-FFF2-40B4-BE49-F238E27FC236}">
                <a16:creationId xmlns:a16="http://schemas.microsoft.com/office/drawing/2014/main" id="{E016133A-6E1F-4493-945D-8BD5EC1CEEA6}"/>
              </a:ext>
            </a:extLst>
          </p:cNvPr>
          <p:cNvSpPr>
            <a:spLocks noGrp="1"/>
          </p:cNvSpPr>
          <p:nvPr>
            <p:ph type="sldNum" sz="quarter" idx="12"/>
          </p:nvPr>
        </p:nvSpPr>
        <p:spPr/>
        <p:txBody>
          <a:bodyPr/>
          <a:lstStyle/>
          <a:p>
            <a:pPr>
              <a:defRPr/>
            </a:pPr>
            <a:fld id="{1BBCE7EF-C997-4F8B-AF6A-B6455BF7864D}" type="slidenum">
              <a:rPr lang="en-US" smtClean="0"/>
              <a:pPr>
                <a:defRPr/>
              </a:pPr>
              <a:t>20</a:t>
            </a:fld>
            <a:endParaRPr lang="en-US" dirty="0"/>
          </a:p>
        </p:txBody>
      </p:sp>
    </p:spTree>
    <p:extLst>
      <p:ext uri="{BB962C8B-B14F-4D97-AF65-F5344CB8AC3E}">
        <p14:creationId xmlns:p14="http://schemas.microsoft.com/office/powerpoint/2010/main" val="342391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41B08-A977-4BAC-8E40-968E6D3DCA40}"/>
              </a:ext>
            </a:extLst>
          </p:cNvPr>
          <p:cNvSpPr>
            <a:spLocks noGrp="1"/>
          </p:cNvSpPr>
          <p:nvPr>
            <p:ph type="title"/>
          </p:nvPr>
        </p:nvSpPr>
        <p:spPr>
          <a:xfrm>
            <a:off x="76200" y="136525"/>
            <a:ext cx="8839200" cy="1311275"/>
          </a:xfrm>
        </p:spPr>
        <p:txBody>
          <a:bodyPr>
            <a:noAutofit/>
          </a:bodyPr>
          <a:lstStyle/>
          <a:p>
            <a:r>
              <a:rPr lang="en-US" sz="2400" b="1" u="sng" dirty="0"/>
              <a:t>LETTER TO </a:t>
            </a:r>
            <a:r>
              <a:rPr lang="en-US" sz="2400" b="1" u="sng" dirty="0" err="1"/>
              <a:t>ZIRKEL</a:t>
            </a:r>
            <a:r>
              <a:rPr lang="en-US" sz="2400" b="1" dirty="0"/>
              <a:t>, Office of Special Education Programs, U.S. Department of Education.  (May 10, 2018).</a:t>
            </a:r>
            <a:br>
              <a:rPr lang="en-US" sz="2400" dirty="0"/>
            </a:br>
            <a:endParaRPr lang="en-US" sz="2400" dirty="0"/>
          </a:p>
        </p:txBody>
      </p:sp>
      <p:sp>
        <p:nvSpPr>
          <p:cNvPr id="3" name="Content Placeholder 2">
            <a:extLst>
              <a:ext uri="{FF2B5EF4-FFF2-40B4-BE49-F238E27FC236}">
                <a16:creationId xmlns:a16="http://schemas.microsoft.com/office/drawing/2014/main" id="{AE75DDE8-B8F4-45FF-BE81-017C600B70D6}"/>
              </a:ext>
            </a:extLst>
          </p:cNvPr>
          <p:cNvSpPr>
            <a:spLocks noGrp="1"/>
          </p:cNvSpPr>
          <p:nvPr>
            <p:ph idx="1"/>
          </p:nvPr>
        </p:nvSpPr>
        <p:spPr>
          <a:xfrm>
            <a:off x="76200" y="1219201"/>
            <a:ext cx="8915400" cy="5502274"/>
          </a:xfrm>
        </p:spPr>
        <p:txBody>
          <a:bodyPr>
            <a:normAutofit/>
          </a:bodyPr>
          <a:lstStyle/>
          <a:p>
            <a:r>
              <a:rPr lang="en-US" sz="2800" dirty="0"/>
              <a:t>34 CFR 300.309(b)(2) requires that a school district in determining eligibility under the IDEA consider data-based documentation of repeated assessments of achievement at reasonable intervals, reflecting formal assessment of student progress during instruction, and of which was provided to the child's parents. </a:t>
            </a:r>
          </a:p>
          <a:p>
            <a:r>
              <a:rPr lang="en-US" sz="2800" dirty="0"/>
              <a:t>The purpose of this regulation is to ensure that underachievement in a child suspected of having an </a:t>
            </a:r>
            <a:r>
              <a:rPr lang="en-US" sz="2800" dirty="0" err="1"/>
              <a:t>SLD</a:t>
            </a:r>
            <a:r>
              <a:rPr lang="en-US" sz="2800" dirty="0"/>
              <a:t> is not due to lack of appropriate instruction in reading or math. </a:t>
            </a:r>
          </a:p>
        </p:txBody>
      </p:sp>
      <p:sp>
        <p:nvSpPr>
          <p:cNvPr id="4" name="Slide Number Placeholder 3">
            <a:extLst>
              <a:ext uri="{FF2B5EF4-FFF2-40B4-BE49-F238E27FC236}">
                <a16:creationId xmlns:a16="http://schemas.microsoft.com/office/drawing/2014/main" id="{A4CBB219-2494-45CC-9F1E-13B0CF1E0347}"/>
              </a:ext>
            </a:extLst>
          </p:cNvPr>
          <p:cNvSpPr>
            <a:spLocks noGrp="1"/>
          </p:cNvSpPr>
          <p:nvPr>
            <p:ph type="sldNum" sz="quarter" idx="12"/>
          </p:nvPr>
        </p:nvSpPr>
        <p:spPr/>
        <p:txBody>
          <a:bodyPr/>
          <a:lstStyle/>
          <a:p>
            <a:pPr>
              <a:defRPr/>
            </a:pPr>
            <a:fld id="{1BBCE7EF-C997-4F8B-AF6A-B6455BF7864D}" type="slidenum">
              <a:rPr lang="en-US" smtClean="0"/>
              <a:pPr>
                <a:defRPr/>
              </a:pPr>
              <a:t>21</a:t>
            </a:fld>
            <a:endParaRPr lang="en-US" dirty="0"/>
          </a:p>
        </p:txBody>
      </p:sp>
    </p:spTree>
    <p:extLst>
      <p:ext uri="{BB962C8B-B14F-4D97-AF65-F5344CB8AC3E}">
        <p14:creationId xmlns:p14="http://schemas.microsoft.com/office/powerpoint/2010/main" val="1936708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344CD-37AA-47AA-BC61-A7A7C7F64D4F}"/>
              </a:ext>
            </a:extLst>
          </p:cNvPr>
          <p:cNvSpPr>
            <a:spLocks noGrp="1"/>
          </p:cNvSpPr>
          <p:nvPr>
            <p:ph type="title"/>
          </p:nvPr>
        </p:nvSpPr>
        <p:spPr>
          <a:xfrm>
            <a:off x="76200" y="274638"/>
            <a:ext cx="8610600" cy="1143000"/>
          </a:xfrm>
        </p:spPr>
        <p:txBody>
          <a:bodyPr>
            <a:normAutofit/>
          </a:bodyPr>
          <a:lstStyle/>
          <a:p>
            <a:r>
              <a:rPr lang="en-US" sz="2400" b="1" u="sng" dirty="0"/>
              <a:t>LETTER TO </a:t>
            </a:r>
            <a:r>
              <a:rPr lang="en-US" sz="2400" b="1" u="sng" dirty="0" err="1"/>
              <a:t>ZIRKEL</a:t>
            </a:r>
            <a:r>
              <a:rPr lang="en-US" sz="2400" b="1" dirty="0"/>
              <a:t>, Office of Special Education Programs, U.S. Department of Education. (May 10, 2018)</a:t>
            </a:r>
          </a:p>
        </p:txBody>
      </p:sp>
      <p:sp>
        <p:nvSpPr>
          <p:cNvPr id="3" name="Content Placeholder 2">
            <a:extLst>
              <a:ext uri="{FF2B5EF4-FFF2-40B4-BE49-F238E27FC236}">
                <a16:creationId xmlns:a16="http://schemas.microsoft.com/office/drawing/2014/main" id="{B8EABB09-8ACD-4246-B08F-33605DF15366}"/>
              </a:ext>
            </a:extLst>
          </p:cNvPr>
          <p:cNvSpPr>
            <a:spLocks noGrp="1"/>
          </p:cNvSpPr>
          <p:nvPr>
            <p:ph idx="1"/>
          </p:nvPr>
        </p:nvSpPr>
        <p:spPr>
          <a:xfrm>
            <a:off x="76200" y="1600200"/>
            <a:ext cx="8839200" cy="5121275"/>
          </a:xfrm>
        </p:spPr>
        <p:txBody>
          <a:bodyPr/>
          <a:lstStyle/>
          <a:p>
            <a:pPr algn="just"/>
            <a:r>
              <a:rPr lang="en-US" dirty="0" err="1"/>
              <a:t>OSEP</a:t>
            </a:r>
            <a:r>
              <a:rPr lang="en-US" dirty="0"/>
              <a:t> clarified that a school district solely utilizing a severe discrepancy model to determine </a:t>
            </a:r>
            <a:r>
              <a:rPr lang="en-US" dirty="0" err="1"/>
              <a:t>SLD</a:t>
            </a:r>
            <a:r>
              <a:rPr lang="en-US" dirty="0"/>
              <a:t> eligibility isn't required to implement a </a:t>
            </a:r>
            <a:r>
              <a:rPr lang="en-US" dirty="0" err="1"/>
              <a:t>RTI</a:t>
            </a:r>
            <a:r>
              <a:rPr lang="en-US" dirty="0"/>
              <a:t> program with a student in order to comply with 34 CFR 300.309(b)(2).</a:t>
            </a:r>
          </a:p>
          <a:p>
            <a:pPr algn="just"/>
            <a:r>
              <a:rPr lang="en-US" dirty="0"/>
              <a:t>"Rather, a school district can meet this requirement through the IDEA evaluation process or through formal assessments based on the regular instructional program."</a:t>
            </a:r>
          </a:p>
        </p:txBody>
      </p:sp>
      <p:sp>
        <p:nvSpPr>
          <p:cNvPr id="4" name="Slide Number Placeholder 3">
            <a:extLst>
              <a:ext uri="{FF2B5EF4-FFF2-40B4-BE49-F238E27FC236}">
                <a16:creationId xmlns:a16="http://schemas.microsoft.com/office/drawing/2014/main" id="{790E0C32-EDFC-4DA1-84DC-B58C37975C84}"/>
              </a:ext>
            </a:extLst>
          </p:cNvPr>
          <p:cNvSpPr>
            <a:spLocks noGrp="1"/>
          </p:cNvSpPr>
          <p:nvPr>
            <p:ph type="sldNum" sz="quarter" idx="12"/>
          </p:nvPr>
        </p:nvSpPr>
        <p:spPr/>
        <p:txBody>
          <a:bodyPr/>
          <a:lstStyle/>
          <a:p>
            <a:pPr>
              <a:defRPr/>
            </a:pPr>
            <a:fld id="{1BBCE7EF-C997-4F8B-AF6A-B6455BF7864D}" type="slidenum">
              <a:rPr lang="en-US" smtClean="0"/>
              <a:pPr>
                <a:defRPr/>
              </a:pPr>
              <a:t>22</a:t>
            </a:fld>
            <a:endParaRPr lang="en-US" dirty="0"/>
          </a:p>
        </p:txBody>
      </p:sp>
    </p:spTree>
    <p:extLst>
      <p:ext uri="{BB962C8B-B14F-4D97-AF65-F5344CB8AC3E}">
        <p14:creationId xmlns:p14="http://schemas.microsoft.com/office/powerpoint/2010/main" val="573702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F7B4-DB90-43A7-9D4F-76D0809E14E9}"/>
              </a:ext>
            </a:extLst>
          </p:cNvPr>
          <p:cNvSpPr>
            <a:spLocks noGrp="1"/>
          </p:cNvSpPr>
          <p:nvPr>
            <p:ph type="title"/>
          </p:nvPr>
        </p:nvSpPr>
        <p:spPr>
          <a:xfrm>
            <a:off x="76200" y="274638"/>
            <a:ext cx="8915400" cy="1143000"/>
          </a:xfrm>
        </p:spPr>
        <p:txBody>
          <a:bodyPr>
            <a:noAutofit/>
          </a:bodyPr>
          <a:lstStyle/>
          <a:p>
            <a:r>
              <a:rPr lang="en-US" sz="2800" b="1" u="sng" dirty="0" err="1"/>
              <a:t>J.O</a:t>
            </a:r>
            <a:r>
              <a:rPr lang="en-US" sz="2800" b="1" u="sng" dirty="0"/>
              <a:t>. v. LIMESTONE COUNTY BOARD OF EDUCATION</a:t>
            </a:r>
            <a:r>
              <a:rPr lang="en-US" sz="2800" b="1" dirty="0"/>
              <a:t>, 63 </a:t>
            </a:r>
            <a:r>
              <a:rPr lang="en-US" sz="2800" b="1" dirty="0" err="1"/>
              <a:t>IDELR</a:t>
            </a:r>
            <a:r>
              <a:rPr lang="en-US" sz="2800" b="1" dirty="0"/>
              <a:t> 166 (11th Cir. 2015).</a:t>
            </a:r>
          </a:p>
        </p:txBody>
      </p:sp>
      <p:sp>
        <p:nvSpPr>
          <p:cNvPr id="3" name="Content Placeholder 2">
            <a:extLst>
              <a:ext uri="{FF2B5EF4-FFF2-40B4-BE49-F238E27FC236}">
                <a16:creationId xmlns:a16="http://schemas.microsoft.com/office/drawing/2014/main" id="{B7BEC084-9DAD-4A98-B809-58D5A88EE5E0}"/>
              </a:ext>
            </a:extLst>
          </p:cNvPr>
          <p:cNvSpPr>
            <a:spLocks noGrp="1"/>
          </p:cNvSpPr>
          <p:nvPr>
            <p:ph idx="1"/>
          </p:nvPr>
        </p:nvSpPr>
        <p:spPr>
          <a:xfrm>
            <a:off x="76200" y="1600200"/>
            <a:ext cx="8915400" cy="5121275"/>
          </a:xfrm>
        </p:spPr>
        <p:txBody>
          <a:bodyPr>
            <a:normAutofit fontScale="92500" lnSpcReduction="10000"/>
          </a:bodyPr>
          <a:lstStyle/>
          <a:p>
            <a:r>
              <a:rPr lang="en-US" dirty="0"/>
              <a:t>Court upheld school district’s determination that a fourth grader who struggled in math and reading was not eligible for special education services in the category of a SLD.  The district had used a severe discrepancy model in determining that the student did not have a SLD.  </a:t>
            </a:r>
          </a:p>
          <a:p>
            <a:pPr algn="just"/>
            <a:r>
              <a:rPr lang="en-US" dirty="0"/>
              <a:t>The Parent challenged the eligibility determination because a comparison of the student’s scores on assessments included in the evaluation as selected by the Parent would result in a finding of a severe discrepancy. </a:t>
            </a:r>
          </a:p>
        </p:txBody>
      </p:sp>
      <p:sp>
        <p:nvSpPr>
          <p:cNvPr id="4" name="Slide Number Placeholder 3">
            <a:extLst>
              <a:ext uri="{FF2B5EF4-FFF2-40B4-BE49-F238E27FC236}">
                <a16:creationId xmlns:a16="http://schemas.microsoft.com/office/drawing/2014/main" id="{B67FD1F6-12D3-4D69-BE0F-A51FB4713347}"/>
              </a:ext>
            </a:extLst>
          </p:cNvPr>
          <p:cNvSpPr>
            <a:spLocks noGrp="1"/>
          </p:cNvSpPr>
          <p:nvPr>
            <p:ph type="sldNum" sz="quarter" idx="12"/>
          </p:nvPr>
        </p:nvSpPr>
        <p:spPr/>
        <p:txBody>
          <a:bodyPr/>
          <a:lstStyle/>
          <a:p>
            <a:pPr>
              <a:defRPr/>
            </a:pPr>
            <a:fld id="{1BBCE7EF-C997-4F8B-AF6A-B6455BF7864D}" type="slidenum">
              <a:rPr lang="en-US" smtClean="0"/>
              <a:pPr>
                <a:defRPr/>
              </a:pPr>
              <a:t>23</a:t>
            </a:fld>
            <a:endParaRPr lang="en-US" dirty="0"/>
          </a:p>
        </p:txBody>
      </p:sp>
    </p:spTree>
    <p:extLst>
      <p:ext uri="{BB962C8B-B14F-4D97-AF65-F5344CB8AC3E}">
        <p14:creationId xmlns:p14="http://schemas.microsoft.com/office/powerpoint/2010/main" val="1800415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F7B4-DB90-43A7-9D4F-76D0809E14E9}"/>
              </a:ext>
            </a:extLst>
          </p:cNvPr>
          <p:cNvSpPr>
            <a:spLocks noGrp="1"/>
          </p:cNvSpPr>
          <p:nvPr>
            <p:ph type="title"/>
          </p:nvPr>
        </p:nvSpPr>
        <p:spPr>
          <a:xfrm>
            <a:off x="76200" y="274638"/>
            <a:ext cx="8915400" cy="1143000"/>
          </a:xfrm>
        </p:spPr>
        <p:txBody>
          <a:bodyPr>
            <a:noAutofit/>
          </a:bodyPr>
          <a:lstStyle/>
          <a:p>
            <a:r>
              <a:rPr lang="en-US" sz="2800" b="1" u="sng" dirty="0" err="1"/>
              <a:t>J.O</a:t>
            </a:r>
            <a:r>
              <a:rPr lang="en-US" sz="2800" b="1" u="sng" dirty="0"/>
              <a:t>. v. LIMESTONE COUNTY BOARD OF EDUC</a:t>
            </a:r>
            <a:r>
              <a:rPr lang="en-US" sz="2400" b="1" u="sng" dirty="0"/>
              <a:t>ATION</a:t>
            </a:r>
            <a:r>
              <a:rPr lang="en-US" sz="2400" b="1" dirty="0"/>
              <a:t>, 63 </a:t>
            </a:r>
            <a:r>
              <a:rPr lang="en-US" sz="2400" b="1" dirty="0" err="1"/>
              <a:t>IDELR</a:t>
            </a:r>
            <a:r>
              <a:rPr lang="en-US" sz="2400" b="1" dirty="0"/>
              <a:t> 166 (11th Cir. 2015).</a:t>
            </a:r>
          </a:p>
        </p:txBody>
      </p:sp>
      <p:sp>
        <p:nvSpPr>
          <p:cNvPr id="3" name="Content Placeholder 2">
            <a:extLst>
              <a:ext uri="{FF2B5EF4-FFF2-40B4-BE49-F238E27FC236}">
                <a16:creationId xmlns:a16="http://schemas.microsoft.com/office/drawing/2014/main" id="{B7BEC084-9DAD-4A98-B809-58D5A88EE5E0}"/>
              </a:ext>
            </a:extLst>
          </p:cNvPr>
          <p:cNvSpPr>
            <a:spLocks noGrp="1"/>
          </p:cNvSpPr>
          <p:nvPr>
            <p:ph idx="1"/>
          </p:nvPr>
        </p:nvSpPr>
        <p:spPr>
          <a:xfrm>
            <a:off x="76200" y="1600200"/>
            <a:ext cx="8915400" cy="5121275"/>
          </a:xfrm>
        </p:spPr>
        <p:txBody>
          <a:bodyPr>
            <a:normAutofit lnSpcReduction="10000"/>
          </a:bodyPr>
          <a:lstStyle/>
          <a:p>
            <a:r>
              <a:rPr lang="en-US" dirty="0"/>
              <a:t>The Parent contended that the District should have used a new IQ score from an </a:t>
            </a:r>
            <a:r>
              <a:rPr lang="en-US" dirty="0" err="1"/>
              <a:t>IEE</a:t>
            </a:r>
            <a:r>
              <a:rPr lang="en-US" dirty="0"/>
              <a:t> and a previous achievement test provided by the District in conducting its severe discrepancy analysis.  </a:t>
            </a:r>
          </a:p>
          <a:p>
            <a:r>
              <a:rPr lang="en-US" dirty="0"/>
              <a:t>The Court rejected this contention holding that a school district utilizing a severe discrepancy model to determine the existence of an </a:t>
            </a:r>
            <a:r>
              <a:rPr lang="en-US" dirty="0" err="1"/>
              <a:t>SLD</a:t>
            </a:r>
            <a:r>
              <a:rPr lang="en-US" dirty="0"/>
              <a:t> has the discretion in selecting which assessments to utilize in conducting its severe discrepancy analysis. </a:t>
            </a:r>
          </a:p>
        </p:txBody>
      </p:sp>
      <p:sp>
        <p:nvSpPr>
          <p:cNvPr id="4" name="Slide Number Placeholder 3">
            <a:extLst>
              <a:ext uri="{FF2B5EF4-FFF2-40B4-BE49-F238E27FC236}">
                <a16:creationId xmlns:a16="http://schemas.microsoft.com/office/drawing/2014/main" id="{B67FD1F6-12D3-4D69-BE0F-A51FB4713347}"/>
              </a:ext>
            </a:extLst>
          </p:cNvPr>
          <p:cNvSpPr>
            <a:spLocks noGrp="1"/>
          </p:cNvSpPr>
          <p:nvPr>
            <p:ph type="sldNum" sz="quarter" idx="12"/>
          </p:nvPr>
        </p:nvSpPr>
        <p:spPr/>
        <p:txBody>
          <a:bodyPr/>
          <a:lstStyle/>
          <a:p>
            <a:pPr>
              <a:defRPr/>
            </a:pPr>
            <a:fld id="{1BBCE7EF-C997-4F8B-AF6A-B6455BF7864D}" type="slidenum">
              <a:rPr lang="en-US" smtClean="0"/>
              <a:pPr>
                <a:defRPr/>
              </a:pPr>
              <a:t>24</a:t>
            </a:fld>
            <a:endParaRPr lang="en-US" dirty="0"/>
          </a:p>
        </p:txBody>
      </p:sp>
    </p:spTree>
    <p:extLst>
      <p:ext uri="{BB962C8B-B14F-4D97-AF65-F5344CB8AC3E}">
        <p14:creationId xmlns:p14="http://schemas.microsoft.com/office/powerpoint/2010/main" val="3710429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6F9B3-F00F-463C-9AC2-A36BC2C1AD0F}"/>
              </a:ext>
            </a:extLst>
          </p:cNvPr>
          <p:cNvSpPr>
            <a:spLocks noGrp="1"/>
          </p:cNvSpPr>
          <p:nvPr>
            <p:ph type="title"/>
          </p:nvPr>
        </p:nvSpPr>
        <p:spPr>
          <a:xfrm>
            <a:off x="0" y="274638"/>
            <a:ext cx="9144000" cy="1143000"/>
          </a:xfrm>
        </p:spPr>
        <p:txBody>
          <a:bodyPr>
            <a:noAutofit/>
          </a:bodyPr>
          <a:lstStyle/>
          <a:p>
            <a:r>
              <a:rPr lang="en-US" sz="2800" b="1" u="sng" dirty="0" err="1"/>
              <a:t>J.M.v</a:t>
            </a:r>
            <a:r>
              <a:rPr lang="en-US" sz="2800" b="1" u="sng" dirty="0"/>
              <a:t>. LEANDER INDEPENDENT SCHOOL DISTRICT, </a:t>
            </a:r>
            <a:r>
              <a:rPr lang="en-US" sz="2800" b="1" dirty="0"/>
              <a:t>72 </a:t>
            </a:r>
            <a:r>
              <a:rPr lang="en-US" sz="2800" b="1" dirty="0" err="1"/>
              <a:t>IDELR</a:t>
            </a:r>
            <a:r>
              <a:rPr lang="en-US" sz="2800" b="1" dirty="0"/>
              <a:t> 25 (</a:t>
            </a:r>
            <a:r>
              <a:rPr lang="en-US" sz="2800" b="1" dirty="0" err="1"/>
              <a:t>W.D</a:t>
            </a:r>
            <a:r>
              <a:rPr lang="en-US" sz="2800" b="1" dirty="0"/>
              <a:t>. TX 2018).</a:t>
            </a:r>
            <a:r>
              <a:rPr lang="en-US" sz="2800" b="1" u="sng" dirty="0"/>
              <a:t> </a:t>
            </a:r>
            <a:br>
              <a:rPr lang="en-US" sz="2800" dirty="0"/>
            </a:br>
            <a:endParaRPr lang="en-US" sz="2800" dirty="0"/>
          </a:p>
        </p:txBody>
      </p:sp>
      <p:sp>
        <p:nvSpPr>
          <p:cNvPr id="3" name="Content Placeholder 2">
            <a:extLst>
              <a:ext uri="{FF2B5EF4-FFF2-40B4-BE49-F238E27FC236}">
                <a16:creationId xmlns:a16="http://schemas.microsoft.com/office/drawing/2014/main" id="{72DD7C96-98EA-429A-8AC9-06BAD81AC763}"/>
              </a:ext>
            </a:extLst>
          </p:cNvPr>
          <p:cNvSpPr>
            <a:spLocks noGrp="1"/>
          </p:cNvSpPr>
          <p:nvPr>
            <p:ph idx="1"/>
          </p:nvPr>
        </p:nvSpPr>
        <p:spPr>
          <a:xfrm>
            <a:off x="76200" y="1600200"/>
            <a:ext cx="8686800" cy="5121275"/>
          </a:xfrm>
        </p:spPr>
        <p:txBody>
          <a:bodyPr>
            <a:normAutofit/>
          </a:bodyPr>
          <a:lstStyle/>
          <a:p>
            <a:r>
              <a:rPr lang="en-US" sz="2800" dirty="0"/>
              <a:t>Court concluded that school district erred in finding a student diagnosed with ADHD and dysgraphia ineligible for special education services.  </a:t>
            </a:r>
          </a:p>
          <a:p>
            <a:endParaRPr lang="en-US" sz="2800" dirty="0"/>
          </a:p>
          <a:p>
            <a:r>
              <a:rPr lang="en-US" sz="2800" dirty="0"/>
              <a:t>The school district contended that the student was not eligible for services as the evaluation data established the student was already adequately accessing his general educational program and thus he did not "need" special education or related services under 34 </a:t>
            </a:r>
            <a:r>
              <a:rPr lang="en-US" sz="2800" dirty="0" err="1"/>
              <a:t>C.F.R</a:t>
            </a:r>
            <a:r>
              <a:rPr lang="en-US" sz="2800" dirty="0"/>
              <a:t>. § 300.8(a)(1). </a:t>
            </a:r>
          </a:p>
        </p:txBody>
      </p:sp>
      <p:sp>
        <p:nvSpPr>
          <p:cNvPr id="4" name="Slide Number Placeholder 3">
            <a:extLst>
              <a:ext uri="{FF2B5EF4-FFF2-40B4-BE49-F238E27FC236}">
                <a16:creationId xmlns:a16="http://schemas.microsoft.com/office/drawing/2014/main" id="{AB4D278C-A201-4342-9488-81AF3574F865}"/>
              </a:ext>
            </a:extLst>
          </p:cNvPr>
          <p:cNvSpPr>
            <a:spLocks noGrp="1"/>
          </p:cNvSpPr>
          <p:nvPr>
            <p:ph type="sldNum" sz="quarter" idx="12"/>
          </p:nvPr>
        </p:nvSpPr>
        <p:spPr/>
        <p:txBody>
          <a:bodyPr/>
          <a:lstStyle/>
          <a:p>
            <a:pPr>
              <a:defRPr/>
            </a:pPr>
            <a:fld id="{1BBCE7EF-C997-4F8B-AF6A-B6455BF7864D}" type="slidenum">
              <a:rPr lang="en-US" smtClean="0"/>
              <a:pPr>
                <a:defRPr/>
              </a:pPr>
              <a:t>25</a:t>
            </a:fld>
            <a:endParaRPr lang="en-US" dirty="0"/>
          </a:p>
        </p:txBody>
      </p:sp>
    </p:spTree>
    <p:extLst>
      <p:ext uri="{BB962C8B-B14F-4D97-AF65-F5344CB8AC3E}">
        <p14:creationId xmlns:p14="http://schemas.microsoft.com/office/powerpoint/2010/main" val="4008180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6F9B3-F00F-463C-9AC2-A36BC2C1AD0F}"/>
              </a:ext>
            </a:extLst>
          </p:cNvPr>
          <p:cNvSpPr>
            <a:spLocks noGrp="1"/>
          </p:cNvSpPr>
          <p:nvPr>
            <p:ph type="title"/>
          </p:nvPr>
        </p:nvSpPr>
        <p:spPr>
          <a:xfrm>
            <a:off x="0" y="274638"/>
            <a:ext cx="9144000" cy="1325562"/>
          </a:xfrm>
        </p:spPr>
        <p:txBody>
          <a:bodyPr>
            <a:noAutofit/>
          </a:bodyPr>
          <a:lstStyle/>
          <a:p>
            <a:r>
              <a:rPr lang="en-US" sz="2800" b="1" u="sng" dirty="0" err="1"/>
              <a:t>J.M</a:t>
            </a:r>
            <a:r>
              <a:rPr lang="en-US" sz="2800" b="1" u="sng" dirty="0"/>
              <a:t> v LEANDER INDEPENDENT SCHOOL DISTRICT, </a:t>
            </a:r>
            <a:r>
              <a:rPr lang="en-US" sz="2800" b="1" dirty="0"/>
              <a:t>72 </a:t>
            </a:r>
            <a:r>
              <a:rPr lang="en-US" sz="2800" b="1" dirty="0" err="1"/>
              <a:t>IDELR</a:t>
            </a:r>
            <a:r>
              <a:rPr lang="en-US" sz="2800" b="1" dirty="0"/>
              <a:t> 25 (</a:t>
            </a:r>
            <a:r>
              <a:rPr lang="en-US" sz="2800" b="1" dirty="0" err="1"/>
              <a:t>W.D</a:t>
            </a:r>
            <a:r>
              <a:rPr lang="en-US" sz="2800" b="1" dirty="0"/>
              <a:t>. TX 2018).</a:t>
            </a:r>
            <a:r>
              <a:rPr lang="en-US" sz="2800" b="1" u="sng" dirty="0"/>
              <a:t> </a:t>
            </a:r>
            <a:br>
              <a:rPr lang="en-US" sz="2000" dirty="0"/>
            </a:br>
            <a:endParaRPr lang="en-US" sz="2000" dirty="0"/>
          </a:p>
        </p:txBody>
      </p:sp>
      <p:sp>
        <p:nvSpPr>
          <p:cNvPr id="3" name="Content Placeholder 2">
            <a:extLst>
              <a:ext uri="{FF2B5EF4-FFF2-40B4-BE49-F238E27FC236}">
                <a16:creationId xmlns:a16="http://schemas.microsoft.com/office/drawing/2014/main" id="{72DD7C96-98EA-429A-8AC9-06BAD81AC763}"/>
              </a:ext>
            </a:extLst>
          </p:cNvPr>
          <p:cNvSpPr>
            <a:spLocks noGrp="1"/>
          </p:cNvSpPr>
          <p:nvPr>
            <p:ph idx="1"/>
          </p:nvPr>
        </p:nvSpPr>
        <p:spPr>
          <a:xfrm>
            <a:off x="76200" y="1600200"/>
            <a:ext cx="8686800" cy="5121275"/>
          </a:xfrm>
        </p:spPr>
        <p:txBody>
          <a:bodyPr>
            <a:normAutofit/>
          </a:bodyPr>
          <a:lstStyle/>
          <a:p>
            <a:pPr algn="just"/>
            <a:r>
              <a:rPr lang="en-US" sz="2800" dirty="0"/>
              <a:t>The District in reaching this determination primarily relied upon the fact the student was earning A’s and B’s in his classes.  </a:t>
            </a:r>
          </a:p>
          <a:p>
            <a:pPr algn="just"/>
            <a:r>
              <a:rPr lang="en-US" sz="2800" dirty="0"/>
              <a:t>The Court reversed the District’s finding of non-eligibility due to evaluation data establishing that the student had failed benchmark tests in math, reading, and written expression as well as due to teachers’ statements in the evaluation data indicating that the student's impairments were affecting his classroom performance. </a:t>
            </a:r>
          </a:p>
        </p:txBody>
      </p:sp>
      <p:sp>
        <p:nvSpPr>
          <p:cNvPr id="4" name="Slide Number Placeholder 3">
            <a:extLst>
              <a:ext uri="{FF2B5EF4-FFF2-40B4-BE49-F238E27FC236}">
                <a16:creationId xmlns:a16="http://schemas.microsoft.com/office/drawing/2014/main" id="{AB4D278C-A201-4342-9488-81AF3574F865}"/>
              </a:ext>
            </a:extLst>
          </p:cNvPr>
          <p:cNvSpPr>
            <a:spLocks noGrp="1"/>
          </p:cNvSpPr>
          <p:nvPr>
            <p:ph type="sldNum" sz="quarter" idx="12"/>
          </p:nvPr>
        </p:nvSpPr>
        <p:spPr/>
        <p:txBody>
          <a:bodyPr/>
          <a:lstStyle/>
          <a:p>
            <a:pPr>
              <a:defRPr/>
            </a:pPr>
            <a:fld id="{1BBCE7EF-C997-4F8B-AF6A-B6455BF7864D}" type="slidenum">
              <a:rPr lang="en-US" smtClean="0"/>
              <a:pPr>
                <a:defRPr/>
              </a:pPr>
              <a:t>26</a:t>
            </a:fld>
            <a:endParaRPr lang="en-US" dirty="0"/>
          </a:p>
        </p:txBody>
      </p:sp>
    </p:spTree>
    <p:extLst>
      <p:ext uri="{BB962C8B-B14F-4D97-AF65-F5344CB8AC3E}">
        <p14:creationId xmlns:p14="http://schemas.microsoft.com/office/powerpoint/2010/main" val="1706933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2BA1-7670-4CF1-B2AA-7F83640A3606}"/>
              </a:ext>
            </a:extLst>
          </p:cNvPr>
          <p:cNvSpPr>
            <a:spLocks noGrp="1"/>
          </p:cNvSpPr>
          <p:nvPr>
            <p:ph type="title"/>
          </p:nvPr>
        </p:nvSpPr>
        <p:spPr/>
        <p:txBody>
          <a:bodyPr>
            <a:noAutofit/>
          </a:bodyPr>
          <a:lstStyle/>
          <a:p>
            <a:r>
              <a:rPr lang="en-US" sz="2400" b="1" u="sng" dirty="0"/>
              <a:t>URBANDALE COMMUNITY SCHOOL DI</a:t>
            </a:r>
            <a:r>
              <a:rPr lang="en-US" sz="2400" b="1" dirty="0"/>
              <a:t>STRICT, 70 </a:t>
            </a:r>
            <a:r>
              <a:rPr lang="en-US" sz="2400" b="1" dirty="0" err="1"/>
              <a:t>IDELR</a:t>
            </a:r>
            <a:r>
              <a:rPr lang="en-US" sz="2400" b="1" dirty="0"/>
              <a:t> 243 (2107).</a:t>
            </a:r>
          </a:p>
        </p:txBody>
      </p:sp>
      <p:sp>
        <p:nvSpPr>
          <p:cNvPr id="3" name="Content Placeholder 2">
            <a:extLst>
              <a:ext uri="{FF2B5EF4-FFF2-40B4-BE49-F238E27FC236}">
                <a16:creationId xmlns:a16="http://schemas.microsoft.com/office/drawing/2014/main" id="{815AA543-188B-409D-905A-56C3351C98DD}"/>
              </a:ext>
            </a:extLst>
          </p:cNvPr>
          <p:cNvSpPr>
            <a:spLocks noGrp="1"/>
          </p:cNvSpPr>
          <p:nvPr>
            <p:ph idx="1"/>
          </p:nvPr>
        </p:nvSpPr>
        <p:spPr>
          <a:xfrm>
            <a:off x="457200" y="1646808"/>
            <a:ext cx="8229600" cy="5121275"/>
          </a:xfrm>
        </p:spPr>
        <p:txBody>
          <a:bodyPr>
            <a:normAutofit lnSpcReduction="10000"/>
          </a:bodyPr>
          <a:lstStyle/>
          <a:p>
            <a:r>
              <a:rPr lang="en-US" dirty="0">
                <a:latin typeface="Calibri" panose="020F0502020204030204" pitchFamily="34" charset="0"/>
                <a:ea typeface="Calibri" panose="020F0502020204030204" pitchFamily="34" charset="0"/>
                <a:cs typeface="Times New Roman" panose="02020603050405020304" pitchFamily="18" charset="0"/>
              </a:rPr>
              <a:t>An administrative law judge (</a:t>
            </a:r>
            <a:r>
              <a:rPr lang="en-US" dirty="0" err="1">
                <a:latin typeface="Calibri" panose="020F0502020204030204" pitchFamily="34" charset="0"/>
                <a:ea typeface="Calibri" panose="020F0502020204030204" pitchFamily="34" charset="0"/>
                <a:cs typeface="Times New Roman" panose="02020603050405020304" pitchFamily="18" charset="0"/>
              </a:rPr>
              <a:t>ALJ</a:t>
            </a:r>
            <a:r>
              <a:rPr lang="en-US" dirty="0">
                <a:latin typeface="Calibri" panose="020F0502020204030204" pitchFamily="34" charset="0"/>
                <a:ea typeface="Calibri" panose="020F0502020204030204" pitchFamily="34" charset="0"/>
                <a:cs typeface="Times New Roman" panose="02020603050405020304" pitchFamily="18" charset="0"/>
              </a:rPr>
              <a:t>) ruled that a school district erred when it found a student ineligible for special education services based upon evaluation data demonstrating adequate classroom performance and progress by the student.  </a:t>
            </a:r>
          </a:p>
          <a:p>
            <a:r>
              <a:rPr lang="en-US" dirty="0">
                <a:latin typeface="Calibri" panose="020F0502020204030204" pitchFamily="34" charset="0"/>
                <a:ea typeface="Calibri" panose="020F0502020204030204" pitchFamily="34" charset="0"/>
                <a:cs typeface="Times New Roman" panose="02020603050405020304" pitchFamily="18" charset="0"/>
              </a:rPr>
              <a:t>The District maintained that the student's adequate performance and progress in the general education setting showed that the student did not have a need for specialized instruction</a:t>
            </a:r>
            <a:r>
              <a:rPr lang="en-US" i="1"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 name="Slide Number Placeholder 3">
            <a:extLst>
              <a:ext uri="{FF2B5EF4-FFF2-40B4-BE49-F238E27FC236}">
                <a16:creationId xmlns:a16="http://schemas.microsoft.com/office/drawing/2014/main" id="{D079C0A8-6DEA-4F90-9F41-43EA20E0FF39}"/>
              </a:ext>
            </a:extLst>
          </p:cNvPr>
          <p:cNvSpPr>
            <a:spLocks noGrp="1"/>
          </p:cNvSpPr>
          <p:nvPr>
            <p:ph type="sldNum" sz="quarter" idx="12"/>
          </p:nvPr>
        </p:nvSpPr>
        <p:spPr/>
        <p:txBody>
          <a:bodyPr/>
          <a:lstStyle/>
          <a:p>
            <a:pPr>
              <a:defRPr/>
            </a:pPr>
            <a:fld id="{1BBCE7EF-C997-4F8B-AF6A-B6455BF7864D}" type="slidenum">
              <a:rPr lang="en-US" smtClean="0"/>
              <a:pPr>
                <a:defRPr/>
              </a:pPr>
              <a:t>27</a:t>
            </a:fld>
            <a:endParaRPr lang="en-US" dirty="0"/>
          </a:p>
        </p:txBody>
      </p:sp>
    </p:spTree>
    <p:extLst>
      <p:ext uri="{BB962C8B-B14F-4D97-AF65-F5344CB8AC3E}">
        <p14:creationId xmlns:p14="http://schemas.microsoft.com/office/powerpoint/2010/main" val="3095957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9761-D08F-4D8E-BD71-0E86B8917092}"/>
              </a:ext>
            </a:extLst>
          </p:cNvPr>
          <p:cNvSpPr>
            <a:spLocks noGrp="1"/>
          </p:cNvSpPr>
          <p:nvPr>
            <p:ph type="title"/>
          </p:nvPr>
        </p:nvSpPr>
        <p:spPr/>
        <p:txBody>
          <a:bodyPr>
            <a:normAutofit/>
          </a:bodyPr>
          <a:lstStyle/>
          <a:p>
            <a:r>
              <a:rPr lang="en-US" sz="2400" b="1" u="sng" dirty="0"/>
              <a:t>URBANDALE COMMUNITY SCHOOL DISTRICT</a:t>
            </a:r>
            <a:r>
              <a:rPr lang="en-US" sz="2400" b="1" dirty="0"/>
              <a:t>, 70 </a:t>
            </a:r>
            <a:r>
              <a:rPr lang="en-US" sz="2400" b="1" dirty="0" err="1"/>
              <a:t>IDELR</a:t>
            </a:r>
            <a:r>
              <a:rPr lang="en-US" sz="2400" b="1" dirty="0"/>
              <a:t> 243 (2107).</a:t>
            </a:r>
          </a:p>
        </p:txBody>
      </p:sp>
      <p:sp>
        <p:nvSpPr>
          <p:cNvPr id="3" name="Content Placeholder 2">
            <a:extLst>
              <a:ext uri="{FF2B5EF4-FFF2-40B4-BE49-F238E27FC236}">
                <a16:creationId xmlns:a16="http://schemas.microsoft.com/office/drawing/2014/main" id="{80F489A5-C1C5-4197-BC65-218E01C41409}"/>
              </a:ext>
            </a:extLst>
          </p:cNvPr>
          <p:cNvSpPr>
            <a:spLocks noGrp="1"/>
          </p:cNvSpPr>
          <p:nvPr>
            <p:ph idx="1"/>
          </p:nvPr>
        </p:nvSpPr>
        <p:spPr>
          <a:xfrm>
            <a:off x="152400" y="1600200"/>
            <a:ext cx="8839200" cy="5121275"/>
          </a:xfrm>
        </p:spPr>
        <p:txBody>
          <a:bodyPr>
            <a:norm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The District agreed that the student’s current adequate performance in the general education setting was primarily the result of the general education interventions and accommodations she received under its </a:t>
            </a:r>
            <a:r>
              <a:rPr lang="en-US" sz="2800" dirty="0" err="1">
                <a:latin typeface="Calibri" panose="020F0502020204030204" pitchFamily="34" charset="0"/>
                <a:ea typeface="Calibri" panose="020F0502020204030204" pitchFamily="34" charset="0"/>
                <a:cs typeface="Times New Roman" panose="02020603050405020304" pitchFamily="18" charset="0"/>
              </a:rPr>
              <a:t>RTI</a:t>
            </a:r>
            <a:r>
              <a:rPr lang="en-US" sz="2800" dirty="0">
                <a:latin typeface="Calibri" panose="020F0502020204030204" pitchFamily="34" charset="0"/>
                <a:ea typeface="Calibri" panose="020F0502020204030204" pitchFamily="34" charset="0"/>
                <a:cs typeface="Times New Roman" panose="02020603050405020304" pitchFamily="18" charset="0"/>
              </a:rPr>
              <a:t> program. </a:t>
            </a:r>
          </a:p>
          <a:p>
            <a:r>
              <a:rPr lang="en-US" sz="2800" dirty="0">
                <a:latin typeface="Calibri" panose="020F0502020204030204" pitchFamily="34" charset="0"/>
                <a:ea typeface="Calibri" panose="020F0502020204030204" pitchFamily="34" charset="0"/>
                <a:cs typeface="Times New Roman" panose="02020603050405020304" pitchFamily="18" charset="0"/>
              </a:rPr>
              <a:t>Upon review, the </a:t>
            </a:r>
            <a:r>
              <a:rPr lang="en-US" sz="2800" dirty="0" err="1">
                <a:latin typeface="Calibri" panose="020F0502020204030204" pitchFamily="34" charset="0"/>
                <a:ea typeface="Calibri" panose="020F0502020204030204" pitchFamily="34" charset="0"/>
                <a:cs typeface="Times New Roman" panose="02020603050405020304" pitchFamily="18" charset="0"/>
              </a:rPr>
              <a:t>ALJ</a:t>
            </a:r>
            <a:r>
              <a:rPr lang="en-US" sz="2800" dirty="0">
                <a:latin typeface="Calibri" panose="020F0502020204030204" pitchFamily="34" charset="0"/>
                <a:ea typeface="Calibri" panose="020F0502020204030204" pitchFamily="34" charset="0"/>
                <a:cs typeface="Times New Roman" panose="02020603050405020304" pitchFamily="18" charset="0"/>
              </a:rPr>
              <a:t> found the District’s position to be in error as the </a:t>
            </a:r>
            <a:r>
              <a:rPr lang="en-US" sz="2800" dirty="0" err="1">
                <a:latin typeface="Calibri" panose="020F0502020204030204" pitchFamily="34" charset="0"/>
                <a:ea typeface="Calibri" panose="020F0502020204030204" pitchFamily="34" charset="0"/>
                <a:cs typeface="Times New Roman" panose="02020603050405020304" pitchFamily="18" charset="0"/>
              </a:rPr>
              <a:t>RTI</a:t>
            </a:r>
            <a:r>
              <a:rPr lang="en-US" sz="2800" dirty="0">
                <a:latin typeface="Calibri" panose="020F0502020204030204" pitchFamily="34" charset="0"/>
                <a:ea typeface="Calibri" panose="020F0502020204030204" pitchFamily="34" charset="0"/>
                <a:cs typeface="Times New Roman" panose="02020603050405020304" pitchFamily="18" charset="0"/>
              </a:rPr>
              <a:t> interventions provided to the student were so individualized and intensive that such services were in fact “specialized instruction” instead of services typically provided through the general education instructional program. </a:t>
            </a:r>
            <a:endParaRPr lang="en-US" sz="2800" dirty="0"/>
          </a:p>
        </p:txBody>
      </p:sp>
      <p:sp>
        <p:nvSpPr>
          <p:cNvPr id="4" name="Slide Number Placeholder 3">
            <a:extLst>
              <a:ext uri="{FF2B5EF4-FFF2-40B4-BE49-F238E27FC236}">
                <a16:creationId xmlns:a16="http://schemas.microsoft.com/office/drawing/2014/main" id="{FAC282F3-C78D-43CA-9FA7-59C714593DB6}"/>
              </a:ext>
            </a:extLst>
          </p:cNvPr>
          <p:cNvSpPr>
            <a:spLocks noGrp="1"/>
          </p:cNvSpPr>
          <p:nvPr>
            <p:ph type="sldNum" sz="quarter" idx="12"/>
          </p:nvPr>
        </p:nvSpPr>
        <p:spPr/>
        <p:txBody>
          <a:bodyPr/>
          <a:lstStyle/>
          <a:p>
            <a:pPr>
              <a:defRPr/>
            </a:pPr>
            <a:fld id="{1BBCE7EF-C997-4F8B-AF6A-B6455BF7864D}" type="slidenum">
              <a:rPr lang="en-US" smtClean="0"/>
              <a:pPr>
                <a:defRPr/>
              </a:pPr>
              <a:t>28</a:t>
            </a:fld>
            <a:endParaRPr lang="en-US" dirty="0"/>
          </a:p>
        </p:txBody>
      </p:sp>
    </p:spTree>
    <p:extLst>
      <p:ext uri="{BB962C8B-B14F-4D97-AF65-F5344CB8AC3E}">
        <p14:creationId xmlns:p14="http://schemas.microsoft.com/office/powerpoint/2010/main" val="1851374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6E80-82C3-4294-9DBB-33549070789C}"/>
              </a:ext>
            </a:extLst>
          </p:cNvPr>
          <p:cNvSpPr>
            <a:spLocks noGrp="1"/>
          </p:cNvSpPr>
          <p:nvPr>
            <p:ph type="title"/>
          </p:nvPr>
        </p:nvSpPr>
        <p:spPr>
          <a:xfrm>
            <a:off x="76200" y="274638"/>
            <a:ext cx="8915400" cy="1143000"/>
          </a:xfrm>
        </p:spPr>
        <p:txBody>
          <a:bodyPr>
            <a:normAutofit/>
          </a:bodyPr>
          <a:lstStyle/>
          <a:p>
            <a:r>
              <a:rPr lang="en-US" sz="2400" b="1" u="sng" dirty="0"/>
              <a:t>URBANDALE COMMUNITY SCHOOL DISTRICT</a:t>
            </a:r>
            <a:r>
              <a:rPr lang="en-US" sz="2400" b="1" dirty="0"/>
              <a:t>, 70 </a:t>
            </a:r>
            <a:r>
              <a:rPr lang="en-US" sz="2400" b="1" dirty="0" err="1"/>
              <a:t>IDELR</a:t>
            </a:r>
            <a:r>
              <a:rPr lang="en-US" sz="2400" b="1" dirty="0"/>
              <a:t> 243 (2107).</a:t>
            </a:r>
          </a:p>
        </p:txBody>
      </p:sp>
      <p:sp>
        <p:nvSpPr>
          <p:cNvPr id="3" name="Content Placeholder 2">
            <a:extLst>
              <a:ext uri="{FF2B5EF4-FFF2-40B4-BE49-F238E27FC236}">
                <a16:creationId xmlns:a16="http://schemas.microsoft.com/office/drawing/2014/main" id="{1C96FF9C-0318-4355-BE08-550F4809966E}"/>
              </a:ext>
            </a:extLst>
          </p:cNvPr>
          <p:cNvSpPr>
            <a:spLocks noGrp="1"/>
          </p:cNvSpPr>
          <p:nvPr>
            <p:ph idx="1"/>
          </p:nvPr>
        </p:nvSpPr>
        <p:spPr>
          <a:xfrm>
            <a:off x="76200" y="1600200"/>
            <a:ext cx="8839200" cy="4983162"/>
          </a:xfrm>
        </p:spPr>
        <p:txBody>
          <a:bodyPr>
            <a:normAutofit/>
          </a:bodyPr>
          <a:lstStyle/>
          <a:p>
            <a:r>
              <a:rPr lang="en-US" sz="2800" dirty="0"/>
              <a:t>The student received targeted individualized instruction in reading and math for three consecutive school years. Such instruction included one hour of one-to-one tutoring almost every week during the summer between fourth and fifth grade. </a:t>
            </a:r>
          </a:p>
          <a:p>
            <a:endParaRPr lang="en-US" sz="2800" dirty="0"/>
          </a:p>
          <a:p>
            <a:r>
              <a:rPr lang="en-US" sz="2800" dirty="0"/>
              <a:t>The </a:t>
            </a:r>
            <a:r>
              <a:rPr lang="en-US" sz="2800" dirty="0" err="1"/>
              <a:t>ALJ</a:t>
            </a:r>
            <a:r>
              <a:rPr lang="en-US" sz="2800" dirty="0"/>
              <a:t> pointed out that this tutoring was specifically designed to address those gaps the student had in her math skills.  </a:t>
            </a:r>
          </a:p>
        </p:txBody>
      </p:sp>
      <p:sp>
        <p:nvSpPr>
          <p:cNvPr id="4" name="Slide Number Placeholder 3">
            <a:extLst>
              <a:ext uri="{FF2B5EF4-FFF2-40B4-BE49-F238E27FC236}">
                <a16:creationId xmlns:a16="http://schemas.microsoft.com/office/drawing/2014/main" id="{CBCF2307-43DC-4AE2-B3A9-46014BA25E5E}"/>
              </a:ext>
            </a:extLst>
          </p:cNvPr>
          <p:cNvSpPr>
            <a:spLocks noGrp="1"/>
          </p:cNvSpPr>
          <p:nvPr>
            <p:ph type="sldNum" sz="quarter" idx="12"/>
          </p:nvPr>
        </p:nvSpPr>
        <p:spPr/>
        <p:txBody>
          <a:bodyPr/>
          <a:lstStyle/>
          <a:p>
            <a:pPr>
              <a:defRPr/>
            </a:pPr>
            <a:fld id="{1BBCE7EF-C997-4F8B-AF6A-B6455BF7864D}" type="slidenum">
              <a:rPr lang="en-US" smtClean="0"/>
              <a:pPr>
                <a:defRPr/>
              </a:pPr>
              <a:t>29</a:t>
            </a:fld>
            <a:endParaRPr lang="en-US" dirty="0"/>
          </a:p>
        </p:txBody>
      </p:sp>
    </p:spTree>
    <p:extLst>
      <p:ext uri="{BB962C8B-B14F-4D97-AF65-F5344CB8AC3E}">
        <p14:creationId xmlns:p14="http://schemas.microsoft.com/office/powerpoint/2010/main" val="395290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878" y="990600"/>
            <a:ext cx="9144000" cy="727969"/>
          </a:xfrm>
        </p:spPr>
        <p:txBody>
          <a:bodyPr>
            <a:normAutofit fontScale="90000"/>
          </a:bodyPr>
          <a:lstStyle/>
          <a:p>
            <a:pPr algn="ctr"/>
            <a:br>
              <a:rPr lang="en-US" sz="2400" dirty="0"/>
            </a:br>
            <a:r>
              <a:rPr lang="en-US" sz="3100" b="1" u="sng" dirty="0" err="1"/>
              <a:t>Y.N</a:t>
            </a:r>
            <a:r>
              <a:rPr lang="en-US" sz="3100" b="1" u="sng" dirty="0"/>
              <a:t>. v. </a:t>
            </a:r>
            <a:r>
              <a:rPr lang="en-US" sz="3100" b="1" u="sng" dirty="0">
                <a:latin typeface="Times New Roman" panose="02020603050405020304" pitchFamily="18" charset="0"/>
                <a:cs typeface="Times New Roman" panose="02020603050405020304" pitchFamily="18" charset="0"/>
              </a:rPr>
              <a:t>BOARD OF EDUCATION OF HARRISON CENT. SCH. DIST.</a:t>
            </a:r>
            <a:br>
              <a:rPr lang="en-US" sz="31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904999"/>
            <a:ext cx="9144000" cy="4816475"/>
          </a:xfrm>
        </p:spPr>
        <p:txBody>
          <a:bodyPr>
            <a:normAutofit fontScale="92500"/>
          </a:bodyPr>
          <a:lstStyle/>
          <a:p>
            <a:pPr marL="457200" lvl="1" indent="0">
              <a:buNone/>
            </a:pPr>
            <a:r>
              <a:rPr lang="en-US" sz="3200" dirty="0"/>
              <a:t>The court concluded, after an extensive review of all of the information and evaluations available to the </a:t>
            </a:r>
            <a:r>
              <a:rPr lang="en-US" sz="3200" dirty="0" err="1"/>
              <a:t>IEP</a:t>
            </a:r>
            <a:r>
              <a:rPr lang="en-US" sz="3200" dirty="0"/>
              <a:t> team in determining the issue of eligibility that "the hearing record establishes that the District considered evaluative information that provided a considerable amount of information regarding [</a:t>
            </a:r>
            <a:r>
              <a:rPr lang="en-US" sz="3200" dirty="0" err="1"/>
              <a:t>S.N.’s</a:t>
            </a:r>
            <a:r>
              <a:rPr lang="en-US" sz="3200" dirty="0"/>
              <a:t>] eligibility status," and thus "failure to obtain a classroom observation did not render the District unable to make an appropriate eligibility determination”.  </a:t>
            </a:r>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3</a:t>
            </a:fld>
            <a:endParaRPr lang="en-US" dirty="0"/>
          </a:p>
        </p:txBody>
      </p:sp>
    </p:spTree>
    <p:extLst>
      <p:ext uri="{BB962C8B-B14F-4D97-AF65-F5344CB8AC3E}">
        <p14:creationId xmlns:p14="http://schemas.microsoft.com/office/powerpoint/2010/main" val="1713225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D59A-F9C7-4B01-8778-AED2460EECA5}"/>
              </a:ext>
            </a:extLst>
          </p:cNvPr>
          <p:cNvSpPr>
            <a:spLocks noGrp="1"/>
          </p:cNvSpPr>
          <p:nvPr>
            <p:ph type="title"/>
          </p:nvPr>
        </p:nvSpPr>
        <p:spPr>
          <a:xfrm>
            <a:off x="0" y="274638"/>
            <a:ext cx="9067800" cy="1143000"/>
          </a:xfrm>
        </p:spPr>
        <p:txBody>
          <a:bodyPr>
            <a:noAutofit/>
          </a:bodyPr>
          <a:lstStyle/>
          <a:p>
            <a:r>
              <a:rPr lang="en-US" sz="2800" b="1" u="sng" dirty="0"/>
              <a:t>AVILA v. SPOKANE SCHOOL DISTRICT 81</a:t>
            </a:r>
            <a:r>
              <a:rPr lang="en-US" sz="2800" b="1" dirty="0"/>
              <a:t>, 686 F. </a:t>
            </a:r>
            <a:r>
              <a:rPr lang="en-US" sz="2800" b="1" dirty="0" err="1"/>
              <a:t>App'x</a:t>
            </a:r>
            <a:r>
              <a:rPr lang="en-US" sz="2800" b="1" dirty="0"/>
              <a:t> 384 (9</a:t>
            </a:r>
            <a:r>
              <a:rPr lang="en-US" sz="2800" b="1" baseline="30000" dirty="0"/>
              <a:t>th</a:t>
            </a:r>
            <a:r>
              <a:rPr lang="en-US" sz="2800" b="1" dirty="0"/>
              <a:t> Cir. 2017</a:t>
            </a:r>
            <a:r>
              <a:rPr lang="en-US" sz="2000" b="1" dirty="0"/>
              <a:t>).</a:t>
            </a:r>
            <a:br>
              <a:rPr lang="en-US" sz="2000" dirty="0"/>
            </a:br>
            <a:endParaRPr lang="en-US" sz="2000" dirty="0"/>
          </a:p>
        </p:txBody>
      </p:sp>
      <p:sp>
        <p:nvSpPr>
          <p:cNvPr id="3" name="Content Placeholder 2">
            <a:extLst>
              <a:ext uri="{FF2B5EF4-FFF2-40B4-BE49-F238E27FC236}">
                <a16:creationId xmlns:a16="http://schemas.microsoft.com/office/drawing/2014/main" id="{BEED9E82-EB81-4C98-A365-AC8E55DB2797}"/>
              </a:ext>
            </a:extLst>
          </p:cNvPr>
          <p:cNvSpPr>
            <a:spLocks noGrp="1"/>
          </p:cNvSpPr>
          <p:nvPr>
            <p:ph idx="1"/>
          </p:nvPr>
        </p:nvSpPr>
        <p:spPr>
          <a:xfrm>
            <a:off x="76200" y="1600200"/>
            <a:ext cx="8991600" cy="5257800"/>
          </a:xfrm>
        </p:spPr>
        <p:txBody>
          <a:bodyPr>
            <a:normAutofit fontScale="92500"/>
          </a:bodyPr>
          <a:lstStyle/>
          <a:p>
            <a:r>
              <a:rPr lang="en-US" sz="3000" dirty="0"/>
              <a:t>Parent requested that school district evaluate her child for dyslexia and dysgraphia.  Following district’s finding of non-eligibility, parent filed a due process complaint claiming that the particular assessments utilized by the District to assess her child’s reading and writing deficits were inadequate.  </a:t>
            </a:r>
          </a:p>
          <a:p>
            <a:r>
              <a:rPr lang="en-US" sz="3000" dirty="0"/>
              <a:t>The Court disagreed </a:t>
            </a:r>
            <a:r>
              <a:rPr lang="en-US" dirty="0"/>
              <a:t>finding that the assessments utilized by the District were consistent with the IDEA regulations and assessed multiple areas of potential deficits commonly associated with reading and writing deficits.</a:t>
            </a:r>
          </a:p>
        </p:txBody>
      </p:sp>
      <p:sp>
        <p:nvSpPr>
          <p:cNvPr id="4" name="Slide Number Placeholder 3">
            <a:extLst>
              <a:ext uri="{FF2B5EF4-FFF2-40B4-BE49-F238E27FC236}">
                <a16:creationId xmlns:a16="http://schemas.microsoft.com/office/drawing/2014/main" id="{10277DCA-F2B6-4B69-BFFA-2840553D9B44}"/>
              </a:ext>
            </a:extLst>
          </p:cNvPr>
          <p:cNvSpPr>
            <a:spLocks noGrp="1"/>
          </p:cNvSpPr>
          <p:nvPr>
            <p:ph type="sldNum" sz="quarter" idx="12"/>
          </p:nvPr>
        </p:nvSpPr>
        <p:spPr/>
        <p:txBody>
          <a:bodyPr/>
          <a:lstStyle/>
          <a:p>
            <a:pPr>
              <a:defRPr/>
            </a:pPr>
            <a:fld id="{1BBCE7EF-C997-4F8B-AF6A-B6455BF7864D}" type="slidenum">
              <a:rPr lang="en-US" smtClean="0"/>
              <a:pPr>
                <a:defRPr/>
              </a:pPr>
              <a:t>30</a:t>
            </a:fld>
            <a:endParaRPr lang="en-US" dirty="0"/>
          </a:p>
        </p:txBody>
      </p:sp>
    </p:spTree>
    <p:extLst>
      <p:ext uri="{BB962C8B-B14F-4D97-AF65-F5344CB8AC3E}">
        <p14:creationId xmlns:p14="http://schemas.microsoft.com/office/powerpoint/2010/main" val="461568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6ECCA-146B-498B-8E52-5B4861BFAE04}"/>
              </a:ext>
            </a:extLst>
          </p:cNvPr>
          <p:cNvSpPr>
            <a:spLocks noGrp="1"/>
          </p:cNvSpPr>
          <p:nvPr>
            <p:ph type="title"/>
          </p:nvPr>
        </p:nvSpPr>
        <p:spPr>
          <a:xfrm>
            <a:off x="228600" y="274638"/>
            <a:ext cx="8763000" cy="1143000"/>
          </a:xfrm>
        </p:spPr>
        <p:txBody>
          <a:bodyPr>
            <a:noAutofit/>
          </a:bodyPr>
          <a:lstStyle/>
          <a:p>
            <a:r>
              <a:rPr lang="en-US" sz="2600" b="1" u="sng" dirty="0" err="1"/>
              <a:t>Q.W</a:t>
            </a:r>
            <a:r>
              <a:rPr lang="en-US" sz="2600" b="1" u="sng" dirty="0"/>
              <a:t>., v. BOARD OF EDUCATION OF FAYETTE COUNTY, KENTUCKY</a:t>
            </a:r>
            <a:r>
              <a:rPr lang="en-US" sz="2600" b="1" dirty="0"/>
              <a:t>, 630 F. </a:t>
            </a:r>
            <a:r>
              <a:rPr lang="en-US" sz="2600" b="1" dirty="0" err="1"/>
              <a:t>App'x</a:t>
            </a:r>
            <a:r>
              <a:rPr lang="en-US" sz="2600" b="1" dirty="0"/>
              <a:t> 580 (6th Cir. 2015).</a:t>
            </a:r>
          </a:p>
        </p:txBody>
      </p:sp>
      <p:sp>
        <p:nvSpPr>
          <p:cNvPr id="3" name="Content Placeholder 2">
            <a:extLst>
              <a:ext uri="{FF2B5EF4-FFF2-40B4-BE49-F238E27FC236}">
                <a16:creationId xmlns:a16="http://schemas.microsoft.com/office/drawing/2014/main" id="{7AC755BD-71A9-4D5F-8771-4245C633F040}"/>
              </a:ext>
            </a:extLst>
          </p:cNvPr>
          <p:cNvSpPr>
            <a:spLocks noGrp="1"/>
          </p:cNvSpPr>
          <p:nvPr>
            <p:ph idx="1"/>
          </p:nvPr>
        </p:nvSpPr>
        <p:spPr>
          <a:xfrm>
            <a:off x="228600" y="1600200"/>
            <a:ext cx="8915400" cy="5121275"/>
          </a:xfrm>
        </p:spPr>
        <p:txBody>
          <a:bodyPr>
            <a:normAutofit/>
          </a:bodyPr>
          <a:lstStyle/>
          <a:p>
            <a:r>
              <a:rPr lang="en-US" sz="2800" dirty="0"/>
              <a:t>Court upheld school district’s finding of non-eligibility under the IDEA.  </a:t>
            </a:r>
          </a:p>
          <a:p>
            <a:r>
              <a:rPr lang="en-US" sz="2800" dirty="0"/>
              <a:t>The evaluation data established that despite the student’s diagnosis of autism, the student excelled academically and behaved just like any other child in his class.  </a:t>
            </a:r>
          </a:p>
          <a:p>
            <a:r>
              <a:rPr lang="en-US" sz="2800" dirty="0"/>
              <a:t>The Court rejected the Parent’s argument that her son's social and behavioral difficulties outside of school demonstrated his need for special education services. </a:t>
            </a:r>
          </a:p>
        </p:txBody>
      </p:sp>
      <p:sp>
        <p:nvSpPr>
          <p:cNvPr id="4" name="Slide Number Placeholder 3">
            <a:extLst>
              <a:ext uri="{FF2B5EF4-FFF2-40B4-BE49-F238E27FC236}">
                <a16:creationId xmlns:a16="http://schemas.microsoft.com/office/drawing/2014/main" id="{24A7E270-7FBB-4FBB-B5D1-D181CF989644}"/>
              </a:ext>
            </a:extLst>
          </p:cNvPr>
          <p:cNvSpPr>
            <a:spLocks noGrp="1"/>
          </p:cNvSpPr>
          <p:nvPr>
            <p:ph type="sldNum" sz="quarter" idx="12"/>
          </p:nvPr>
        </p:nvSpPr>
        <p:spPr/>
        <p:txBody>
          <a:bodyPr/>
          <a:lstStyle/>
          <a:p>
            <a:pPr>
              <a:defRPr/>
            </a:pPr>
            <a:fld id="{1BBCE7EF-C997-4F8B-AF6A-B6455BF7864D}" type="slidenum">
              <a:rPr lang="en-US" smtClean="0"/>
              <a:pPr>
                <a:defRPr/>
              </a:pPr>
              <a:t>31</a:t>
            </a:fld>
            <a:endParaRPr lang="en-US" dirty="0"/>
          </a:p>
        </p:txBody>
      </p:sp>
    </p:spTree>
    <p:extLst>
      <p:ext uri="{BB962C8B-B14F-4D97-AF65-F5344CB8AC3E}">
        <p14:creationId xmlns:p14="http://schemas.microsoft.com/office/powerpoint/2010/main" val="2027680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6ECCA-146B-498B-8E52-5B4861BFAE04}"/>
              </a:ext>
            </a:extLst>
          </p:cNvPr>
          <p:cNvSpPr>
            <a:spLocks noGrp="1"/>
          </p:cNvSpPr>
          <p:nvPr>
            <p:ph type="title"/>
          </p:nvPr>
        </p:nvSpPr>
        <p:spPr>
          <a:xfrm>
            <a:off x="228600" y="274638"/>
            <a:ext cx="8763000" cy="1143000"/>
          </a:xfrm>
        </p:spPr>
        <p:txBody>
          <a:bodyPr>
            <a:noAutofit/>
          </a:bodyPr>
          <a:lstStyle/>
          <a:p>
            <a:r>
              <a:rPr lang="en-US" sz="2600" b="1" u="sng" dirty="0" err="1"/>
              <a:t>Q.W</a:t>
            </a:r>
            <a:r>
              <a:rPr lang="en-US" sz="2600" b="1" u="sng" dirty="0"/>
              <a:t>., v. BOARD OF EDUCATION OF FAYETTE COUNTY, KENTUCKY</a:t>
            </a:r>
            <a:r>
              <a:rPr lang="en-US" sz="2600" b="1" dirty="0"/>
              <a:t>, 630 F. </a:t>
            </a:r>
            <a:r>
              <a:rPr lang="en-US" sz="2600" b="1" dirty="0" err="1"/>
              <a:t>App'x</a:t>
            </a:r>
            <a:r>
              <a:rPr lang="en-US" sz="2600" b="1" dirty="0"/>
              <a:t> 580 (6th Cir. 2015).</a:t>
            </a:r>
          </a:p>
        </p:txBody>
      </p:sp>
      <p:sp>
        <p:nvSpPr>
          <p:cNvPr id="3" name="Content Placeholder 2">
            <a:extLst>
              <a:ext uri="{FF2B5EF4-FFF2-40B4-BE49-F238E27FC236}">
                <a16:creationId xmlns:a16="http://schemas.microsoft.com/office/drawing/2014/main" id="{7AC755BD-71A9-4D5F-8771-4245C633F040}"/>
              </a:ext>
            </a:extLst>
          </p:cNvPr>
          <p:cNvSpPr>
            <a:spLocks noGrp="1"/>
          </p:cNvSpPr>
          <p:nvPr>
            <p:ph idx="1"/>
          </p:nvPr>
        </p:nvSpPr>
        <p:spPr>
          <a:xfrm>
            <a:off x="228600" y="1600200"/>
            <a:ext cx="8915400" cy="5121275"/>
          </a:xfrm>
        </p:spPr>
        <p:txBody>
          <a:bodyPr>
            <a:normAutofit/>
          </a:bodyPr>
          <a:lstStyle/>
          <a:p>
            <a:r>
              <a:rPr lang="en-US" sz="2800" dirty="0"/>
              <a:t>The Court concluded that the term “educational performance” is not broad enough to include any difficulties a child might experience away from school. </a:t>
            </a:r>
          </a:p>
          <a:p>
            <a:r>
              <a:rPr lang="en-US" sz="2800" dirty="0"/>
              <a:t>The Court agreed that "educational performance" may encompass more than academic achievement, to even include areas of social and psychological needs, noting that the IDEA itself suggests as much by requiring districts to use a variety of assessment tools when gathering information about the student's eligibility. </a:t>
            </a:r>
          </a:p>
        </p:txBody>
      </p:sp>
      <p:sp>
        <p:nvSpPr>
          <p:cNvPr id="4" name="Slide Number Placeholder 3">
            <a:extLst>
              <a:ext uri="{FF2B5EF4-FFF2-40B4-BE49-F238E27FC236}">
                <a16:creationId xmlns:a16="http://schemas.microsoft.com/office/drawing/2014/main" id="{24A7E270-7FBB-4FBB-B5D1-D181CF989644}"/>
              </a:ext>
            </a:extLst>
          </p:cNvPr>
          <p:cNvSpPr>
            <a:spLocks noGrp="1"/>
          </p:cNvSpPr>
          <p:nvPr>
            <p:ph type="sldNum" sz="quarter" idx="12"/>
          </p:nvPr>
        </p:nvSpPr>
        <p:spPr/>
        <p:txBody>
          <a:bodyPr/>
          <a:lstStyle/>
          <a:p>
            <a:pPr>
              <a:defRPr/>
            </a:pPr>
            <a:fld id="{1BBCE7EF-C997-4F8B-AF6A-B6455BF7864D}" type="slidenum">
              <a:rPr lang="en-US" smtClean="0"/>
              <a:pPr>
                <a:defRPr/>
              </a:pPr>
              <a:t>32</a:t>
            </a:fld>
            <a:endParaRPr lang="en-US" dirty="0"/>
          </a:p>
        </p:txBody>
      </p:sp>
    </p:spTree>
    <p:extLst>
      <p:ext uri="{BB962C8B-B14F-4D97-AF65-F5344CB8AC3E}">
        <p14:creationId xmlns:p14="http://schemas.microsoft.com/office/powerpoint/2010/main" val="3233447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3135E-32CD-47B7-8326-4E1216D51940}"/>
              </a:ext>
            </a:extLst>
          </p:cNvPr>
          <p:cNvSpPr>
            <a:spLocks noGrp="1"/>
          </p:cNvSpPr>
          <p:nvPr>
            <p:ph type="title"/>
          </p:nvPr>
        </p:nvSpPr>
        <p:spPr>
          <a:xfrm>
            <a:off x="304800" y="274638"/>
            <a:ext cx="8610600" cy="1143000"/>
          </a:xfrm>
        </p:spPr>
        <p:txBody>
          <a:bodyPr>
            <a:normAutofit/>
          </a:bodyPr>
          <a:lstStyle/>
          <a:p>
            <a:r>
              <a:rPr lang="en-US" sz="2800" b="1" u="sng" dirty="0"/>
              <a:t>URBANDALE COMMUNITY SCHOOL DISTRICT</a:t>
            </a:r>
            <a:r>
              <a:rPr lang="en-US" sz="2800" b="1" dirty="0"/>
              <a:t>, 70 </a:t>
            </a:r>
            <a:r>
              <a:rPr lang="en-US" sz="2800" b="1" dirty="0" err="1"/>
              <a:t>IDELR</a:t>
            </a:r>
            <a:r>
              <a:rPr lang="en-US" sz="2800" b="1" dirty="0"/>
              <a:t> 243 (2107).</a:t>
            </a:r>
          </a:p>
        </p:txBody>
      </p:sp>
      <p:sp>
        <p:nvSpPr>
          <p:cNvPr id="3" name="Content Placeholder 2">
            <a:extLst>
              <a:ext uri="{FF2B5EF4-FFF2-40B4-BE49-F238E27FC236}">
                <a16:creationId xmlns:a16="http://schemas.microsoft.com/office/drawing/2014/main" id="{4B0123CE-2DF3-415F-8E8E-6AA897FB0F70}"/>
              </a:ext>
            </a:extLst>
          </p:cNvPr>
          <p:cNvSpPr>
            <a:spLocks noGrp="1"/>
          </p:cNvSpPr>
          <p:nvPr>
            <p:ph idx="1"/>
          </p:nvPr>
        </p:nvSpPr>
        <p:spPr>
          <a:xfrm>
            <a:off x="76200" y="1635849"/>
            <a:ext cx="9067800" cy="5085626"/>
          </a:xfrm>
        </p:spPr>
        <p:txBody>
          <a:bodyPr/>
          <a:lstStyle/>
          <a:p>
            <a:r>
              <a:rPr lang="en-US" dirty="0"/>
              <a:t>The Court concluded the term "educational performance" is limited to school-based difficulties.  Absent evidence that the student's in-home conduct adversely affected his learning, the Parents could not demonstrate the student's need for special education services.</a:t>
            </a:r>
          </a:p>
          <a:p>
            <a:endParaRPr lang="en-US" dirty="0"/>
          </a:p>
          <a:p>
            <a:endParaRPr lang="en-US" dirty="0"/>
          </a:p>
        </p:txBody>
      </p:sp>
      <p:sp>
        <p:nvSpPr>
          <p:cNvPr id="4" name="Slide Number Placeholder 3">
            <a:extLst>
              <a:ext uri="{FF2B5EF4-FFF2-40B4-BE49-F238E27FC236}">
                <a16:creationId xmlns:a16="http://schemas.microsoft.com/office/drawing/2014/main" id="{E5D49F33-81CA-419C-A7FD-907BDEFC2001}"/>
              </a:ext>
            </a:extLst>
          </p:cNvPr>
          <p:cNvSpPr>
            <a:spLocks noGrp="1"/>
          </p:cNvSpPr>
          <p:nvPr>
            <p:ph type="sldNum" sz="quarter" idx="12"/>
          </p:nvPr>
        </p:nvSpPr>
        <p:spPr/>
        <p:txBody>
          <a:bodyPr/>
          <a:lstStyle/>
          <a:p>
            <a:pPr>
              <a:defRPr/>
            </a:pPr>
            <a:fld id="{1BBCE7EF-C997-4F8B-AF6A-B6455BF7864D}" type="slidenum">
              <a:rPr lang="en-US" smtClean="0"/>
              <a:pPr>
                <a:defRPr/>
              </a:pPr>
              <a:t>33</a:t>
            </a:fld>
            <a:endParaRPr lang="en-US" dirty="0"/>
          </a:p>
        </p:txBody>
      </p:sp>
    </p:spTree>
    <p:extLst>
      <p:ext uri="{BB962C8B-B14F-4D97-AF65-F5344CB8AC3E}">
        <p14:creationId xmlns:p14="http://schemas.microsoft.com/office/powerpoint/2010/main" val="3273112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82" name="Rectangle 14"/>
          <p:cNvSpPr>
            <a:spLocks noGrp="1" noChangeArrowheads="1"/>
          </p:cNvSpPr>
          <p:nvPr>
            <p:ph type="title" sz="quarter"/>
          </p:nvPr>
        </p:nvSpPr>
        <p:spPr/>
        <p:txBody>
          <a:bodyPr/>
          <a:lstStyle/>
          <a:p>
            <a:r>
              <a:rPr lang="en-US" altLang="en-US" sz="5800"/>
              <a:t>QUESTIONS</a:t>
            </a:r>
          </a:p>
        </p:txBody>
      </p:sp>
      <p:pic>
        <p:nvPicPr>
          <p:cNvPr id="365575" name="Picture 7" descr="MMj02835510000[1]"/>
          <p:cNvPicPr>
            <a:picLocks noGrp="1" noChangeAspect="1" noChangeArrowheads="1" noCrop="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2657475" y="2068513"/>
            <a:ext cx="3422650" cy="34337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94C96E60-DDE0-41E6-8A73-DAB38680A1E5}"/>
              </a:ext>
            </a:extLst>
          </p:cNvPr>
          <p:cNvSpPr>
            <a:spLocks noGrp="1"/>
          </p:cNvSpPr>
          <p:nvPr>
            <p:ph type="sldNum" sz="quarter" idx="12"/>
          </p:nvPr>
        </p:nvSpPr>
        <p:spPr/>
        <p:txBody>
          <a:bodyPr/>
          <a:lstStyle/>
          <a:p>
            <a:fld id="{B95BD806-6C02-4126-B944-9C7498B22FAF}" type="slidenum">
              <a:rPr lang="en-US" altLang="en-US" smtClean="0"/>
              <a:pPr/>
              <a:t>34</a:t>
            </a:fld>
            <a:endParaRPr lang="en-US" altLang="en-US"/>
          </a:p>
        </p:txBody>
      </p:sp>
    </p:spTree>
    <p:extLst>
      <p:ext uri="{BB962C8B-B14F-4D97-AF65-F5344CB8AC3E}">
        <p14:creationId xmlns:p14="http://schemas.microsoft.com/office/powerpoint/2010/main" val="108491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878" y="990600"/>
            <a:ext cx="9144000" cy="727969"/>
          </a:xfrm>
        </p:spPr>
        <p:txBody>
          <a:bodyPr>
            <a:normAutofit fontScale="90000"/>
          </a:bodyPr>
          <a:lstStyle/>
          <a:p>
            <a:pPr algn="ctr"/>
            <a:br>
              <a:rPr lang="en-US" sz="2400" dirty="0"/>
            </a:br>
            <a:r>
              <a:rPr lang="en-US" sz="3100" b="1" u="sng" dirty="0" err="1"/>
              <a:t>Y.N</a:t>
            </a:r>
            <a:r>
              <a:rPr lang="en-US" sz="3100" b="1" u="sng" dirty="0"/>
              <a:t>. v. </a:t>
            </a:r>
            <a:r>
              <a:rPr lang="en-US" sz="3100" b="1" u="sng" dirty="0">
                <a:latin typeface="Times New Roman" panose="02020603050405020304" pitchFamily="18" charset="0"/>
                <a:cs typeface="Times New Roman" panose="02020603050405020304" pitchFamily="18" charset="0"/>
              </a:rPr>
              <a:t>BOARD OF EDUCATION OF HARRISON CENT. SCH. DIST.</a:t>
            </a:r>
            <a:br>
              <a:rPr lang="en-US" sz="31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904999"/>
            <a:ext cx="9144000" cy="4816475"/>
          </a:xfrm>
        </p:spPr>
        <p:txBody>
          <a:bodyPr>
            <a:normAutofit/>
          </a:bodyPr>
          <a:lstStyle/>
          <a:p>
            <a:pPr marL="457200" lvl="1" indent="0">
              <a:buNone/>
            </a:pPr>
            <a:r>
              <a:rPr lang="en-US" sz="3200" dirty="0"/>
              <a:t>The district's failure to conduct a classroom observation of the student was a procedural violation that did not result in a denial of </a:t>
            </a:r>
            <a:r>
              <a:rPr lang="en-US" sz="3200" dirty="0" err="1"/>
              <a:t>FAPE</a:t>
            </a:r>
            <a:r>
              <a:rPr lang="en-US" sz="3200" dirty="0"/>
              <a:t>. </a:t>
            </a:r>
          </a:p>
          <a:p>
            <a:pPr marL="457200" lvl="1" indent="0">
              <a:buNone/>
            </a:pPr>
            <a:endParaRPr lang="en-US" sz="3200" dirty="0"/>
          </a:p>
          <a:p>
            <a:pPr marL="457200" lvl="1" indent="0">
              <a:buNone/>
            </a:pPr>
            <a:r>
              <a:rPr lang="en-US" sz="2800" dirty="0"/>
              <a:t>A procedural misstep violates the IDEA only if it: 1) impeded the student's right to </a:t>
            </a:r>
            <a:r>
              <a:rPr lang="en-US" sz="2800" dirty="0" err="1"/>
              <a:t>FAPE</a:t>
            </a:r>
            <a:r>
              <a:rPr lang="en-US" sz="2800" dirty="0"/>
              <a:t>; 2) significantly impeded the parents' opportunity to participate in the decision-making process; or 3) caused a deprivation of educational benefits.</a:t>
            </a:r>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4</a:t>
            </a:fld>
            <a:endParaRPr lang="en-US" dirty="0"/>
          </a:p>
        </p:txBody>
      </p:sp>
    </p:spTree>
    <p:extLst>
      <p:ext uri="{BB962C8B-B14F-4D97-AF65-F5344CB8AC3E}">
        <p14:creationId xmlns:p14="http://schemas.microsoft.com/office/powerpoint/2010/main" val="282284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878" y="990600"/>
            <a:ext cx="9144000" cy="727969"/>
          </a:xfrm>
        </p:spPr>
        <p:txBody>
          <a:bodyPr>
            <a:normAutofit fontScale="90000"/>
          </a:bodyPr>
          <a:lstStyle/>
          <a:p>
            <a:pPr algn="ctr"/>
            <a:br>
              <a:rPr lang="en-US" sz="2400" dirty="0"/>
            </a:br>
            <a:r>
              <a:rPr lang="en-US" sz="3100" b="1" u="sng" dirty="0" err="1"/>
              <a:t>Y.N</a:t>
            </a:r>
            <a:r>
              <a:rPr lang="en-US" sz="3100" b="1" u="sng" dirty="0"/>
              <a:t>. v. </a:t>
            </a:r>
            <a:r>
              <a:rPr lang="en-US" sz="3100" b="1" u="sng" dirty="0">
                <a:latin typeface="Times New Roman" panose="02020603050405020304" pitchFamily="18" charset="0"/>
                <a:cs typeface="Times New Roman" panose="02020603050405020304" pitchFamily="18" charset="0"/>
              </a:rPr>
              <a:t>BOARD OF EDUCATION OF HARRISON CENT. SCH. DIST.</a:t>
            </a:r>
            <a:br>
              <a:rPr lang="en-US" sz="31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904999"/>
            <a:ext cx="9144000" cy="4816475"/>
          </a:xfrm>
        </p:spPr>
        <p:txBody>
          <a:bodyPr>
            <a:normAutofit/>
          </a:bodyPr>
          <a:lstStyle/>
          <a:p>
            <a:pPr eaLnBrk="1" hangingPunct="1">
              <a:buNone/>
            </a:pPr>
            <a:r>
              <a:rPr lang="en-US" dirty="0"/>
              <a:t>	Although the district failed to observe the student in the classroom, it reviewed the student’s test scores, observed the student's performance in evaluations, and considered the student's report card from three school years in developing the student's </a:t>
            </a:r>
            <a:r>
              <a:rPr lang="en-US" dirty="0" err="1"/>
              <a:t>IEP</a:t>
            </a:r>
            <a:r>
              <a:rPr lang="en-US" dirty="0"/>
              <a:t>. </a:t>
            </a:r>
          </a:p>
          <a:p>
            <a:pPr eaLnBrk="1" hangingPunct="1">
              <a:buNone/>
            </a:pPr>
            <a:endParaRPr lang="en-US" dirty="0"/>
          </a:p>
          <a:p>
            <a:pPr eaLnBrk="1" hangingPunct="1">
              <a:buNone/>
            </a:pPr>
            <a:r>
              <a:rPr lang="en-US" dirty="0"/>
              <a:t>	The court held by taking these steps, the district protected the student's </a:t>
            </a:r>
            <a:r>
              <a:rPr lang="en-US" dirty="0" err="1"/>
              <a:t>FAPE</a:t>
            </a:r>
            <a:r>
              <a:rPr lang="en-US" dirty="0"/>
              <a:t> rights and the </a:t>
            </a:r>
            <a:r>
              <a:rPr lang="en-US" b="1" u="sng" dirty="0"/>
              <a:t>procedural </a:t>
            </a:r>
            <a:r>
              <a:rPr lang="en-US" dirty="0"/>
              <a:t>error at issue did not rise to the level of a </a:t>
            </a:r>
            <a:r>
              <a:rPr lang="en-US" b="1" i="1" dirty="0"/>
              <a:t>substantive</a:t>
            </a:r>
            <a:r>
              <a:rPr lang="en-US" dirty="0"/>
              <a:t> error. </a:t>
            </a:r>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5</a:t>
            </a:fld>
            <a:endParaRPr lang="en-US" dirty="0"/>
          </a:p>
        </p:txBody>
      </p:sp>
    </p:spTree>
    <p:extLst>
      <p:ext uri="{BB962C8B-B14F-4D97-AF65-F5344CB8AC3E}">
        <p14:creationId xmlns:p14="http://schemas.microsoft.com/office/powerpoint/2010/main" val="352401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878" y="990600"/>
            <a:ext cx="9144000" cy="727969"/>
          </a:xfrm>
        </p:spPr>
        <p:txBody>
          <a:bodyPr>
            <a:normAutofit fontScale="90000"/>
          </a:bodyPr>
          <a:lstStyle/>
          <a:p>
            <a:pPr algn="ctr"/>
            <a:br>
              <a:rPr lang="en-US" sz="2400" dirty="0"/>
            </a:br>
            <a:r>
              <a:rPr lang="en-US" sz="3100" b="1" u="sng" dirty="0" err="1"/>
              <a:t>N.A</a:t>
            </a:r>
            <a:r>
              <a:rPr lang="en-US" sz="3100" b="1" u="sng" dirty="0"/>
              <a:t>. v. </a:t>
            </a:r>
            <a:r>
              <a:rPr lang="en-US" sz="3100" b="1" u="sng" dirty="0">
                <a:latin typeface="Times New Roman" panose="02020603050405020304" pitchFamily="18" charset="0"/>
                <a:cs typeface="Times New Roman" panose="02020603050405020304" pitchFamily="18" charset="0"/>
              </a:rPr>
              <a:t>BOARD OF EDUCATION OF CLARKSTON</a:t>
            </a:r>
            <a:br>
              <a:rPr lang="en-US" sz="31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904999"/>
            <a:ext cx="9144000" cy="4816475"/>
          </a:xfrm>
        </p:spPr>
        <p:txBody>
          <a:bodyPr>
            <a:normAutofit lnSpcReduction="10000"/>
          </a:bodyPr>
          <a:lstStyle/>
          <a:p>
            <a:pPr eaLnBrk="1" hangingPunct="1"/>
            <a:r>
              <a:rPr lang="en-US" dirty="0"/>
              <a:t>Court found that school district </a:t>
            </a:r>
            <a:r>
              <a:rPr lang="en-US" dirty="0" err="1"/>
              <a:t>enied</a:t>
            </a:r>
            <a:r>
              <a:rPr lang="en-US" dirty="0"/>
              <a:t> </a:t>
            </a:r>
            <a:r>
              <a:rPr lang="en-US" dirty="0" err="1"/>
              <a:t>FAPE</a:t>
            </a:r>
            <a:r>
              <a:rPr lang="en-US" dirty="0"/>
              <a:t> to an elementary school student with a specific learning disability by providing response to intervention services for 16 months before evaluating him for IDEA services. </a:t>
            </a:r>
          </a:p>
          <a:p>
            <a:pPr eaLnBrk="1" hangingPunct="1"/>
            <a:r>
              <a:rPr lang="en-US" dirty="0"/>
              <a:t>The IDEA is silent as to how long a district may attempt </a:t>
            </a:r>
            <a:r>
              <a:rPr lang="en-US" dirty="0" err="1"/>
              <a:t>RTI</a:t>
            </a:r>
            <a:r>
              <a:rPr lang="en-US" dirty="0"/>
              <a:t> services before referring a student for a special education evaluation. If the state or local educational agency hasn't set its own guidelines, educators should use a commonsense approach to referrals. </a:t>
            </a:r>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6</a:t>
            </a:fld>
            <a:endParaRPr lang="en-US" dirty="0"/>
          </a:p>
        </p:txBody>
      </p:sp>
    </p:spTree>
    <p:extLst>
      <p:ext uri="{BB962C8B-B14F-4D97-AF65-F5344CB8AC3E}">
        <p14:creationId xmlns:p14="http://schemas.microsoft.com/office/powerpoint/2010/main" val="320735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878" y="990600"/>
            <a:ext cx="9144000" cy="727969"/>
          </a:xfrm>
        </p:spPr>
        <p:txBody>
          <a:bodyPr>
            <a:normAutofit fontScale="90000"/>
          </a:bodyPr>
          <a:lstStyle/>
          <a:p>
            <a:pPr algn="ctr"/>
            <a:br>
              <a:rPr lang="en-US" sz="2400" dirty="0"/>
            </a:br>
            <a:r>
              <a:rPr lang="en-US" sz="3100" b="1" u="sng" dirty="0" err="1"/>
              <a:t>N.A</a:t>
            </a:r>
            <a:r>
              <a:rPr lang="en-US" sz="3100" b="1" u="sng" dirty="0"/>
              <a:t>. v. </a:t>
            </a:r>
            <a:r>
              <a:rPr lang="en-US" sz="3100" b="1" u="sng" dirty="0">
                <a:latin typeface="Times New Roman" panose="02020603050405020304" pitchFamily="18" charset="0"/>
                <a:cs typeface="Times New Roman" panose="02020603050405020304" pitchFamily="18" charset="0"/>
              </a:rPr>
              <a:t>BOARD OF EDUCATION OF CLARKSTON</a:t>
            </a:r>
            <a:br>
              <a:rPr lang="en-US" sz="31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904999"/>
            <a:ext cx="9144000" cy="4816475"/>
          </a:xfrm>
        </p:spPr>
        <p:txBody>
          <a:bodyPr>
            <a:normAutofit/>
          </a:bodyPr>
          <a:lstStyle/>
          <a:p>
            <a:pPr eaLnBrk="1" hangingPunct="1"/>
            <a:r>
              <a:rPr lang="en-US" dirty="0"/>
              <a:t>The student in this case received Tier 1 and Tier 2 interventions for seven months during kindergarten and received Tier 3 interventions for an additional nine months. The school’s data showed minimal progress by the student during his participation in </a:t>
            </a:r>
            <a:r>
              <a:rPr lang="en-US" dirty="0" err="1"/>
              <a:t>RTI</a:t>
            </a:r>
            <a:r>
              <a:rPr lang="en-US" dirty="0"/>
              <a:t>.</a:t>
            </a:r>
          </a:p>
          <a:p>
            <a:pPr eaLnBrk="1" hangingPunct="1"/>
            <a:r>
              <a:rPr lang="en-US" dirty="0"/>
              <a:t>Court stated that the student’s limited progress in </a:t>
            </a:r>
            <a:r>
              <a:rPr lang="en-US" dirty="0" err="1"/>
              <a:t>RTI</a:t>
            </a:r>
            <a:r>
              <a:rPr lang="en-US" dirty="0"/>
              <a:t> did not justify the district’s ongoing decision to delay an IDEA evaluation, especially when its usual practice was to limit each </a:t>
            </a:r>
            <a:r>
              <a:rPr lang="en-US" dirty="0" err="1"/>
              <a:t>RTI</a:t>
            </a:r>
            <a:r>
              <a:rPr lang="en-US" dirty="0"/>
              <a:t> intervention tier to eight weeks. </a:t>
            </a:r>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7</a:t>
            </a:fld>
            <a:endParaRPr lang="en-US" dirty="0"/>
          </a:p>
        </p:txBody>
      </p:sp>
    </p:spTree>
    <p:extLst>
      <p:ext uri="{BB962C8B-B14F-4D97-AF65-F5344CB8AC3E}">
        <p14:creationId xmlns:p14="http://schemas.microsoft.com/office/powerpoint/2010/main" val="16502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685799"/>
            <a:ext cx="9144000" cy="1066801"/>
          </a:xfrm>
        </p:spPr>
        <p:txBody>
          <a:bodyPr>
            <a:normAutofit fontScale="90000"/>
          </a:bodyPr>
          <a:lstStyle/>
          <a:p>
            <a:br>
              <a:rPr lang="en-US" sz="2400" dirty="0"/>
            </a:br>
            <a:r>
              <a:rPr lang="en-US" sz="3100" b="1" u="sng" dirty="0"/>
              <a:t>L.C. v. TUSCALOOSA COUNTY BOARD OF EDUCATION</a:t>
            </a:r>
            <a:br>
              <a:rPr lang="en-US" sz="3100" b="1" u="sng"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718569"/>
            <a:ext cx="9144000" cy="5002906"/>
          </a:xfrm>
        </p:spPr>
        <p:txBody>
          <a:bodyPr>
            <a:normAutofit fontScale="92500" lnSpcReduction="20000"/>
          </a:bodyPr>
          <a:lstStyle/>
          <a:p>
            <a:pPr lvl="1">
              <a:buFont typeface="Arial" pitchFamily="34" charset="0"/>
              <a:buChar char="•"/>
            </a:pPr>
            <a:r>
              <a:rPr lang="en-US" sz="3200" dirty="0"/>
              <a:t>Court upheld school district’s finding of a student ineligible as </a:t>
            </a:r>
            <a:r>
              <a:rPr lang="en-US" sz="3200" dirty="0" err="1"/>
              <a:t>SLD</a:t>
            </a:r>
            <a:r>
              <a:rPr lang="en-US" sz="3200" dirty="0"/>
              <a:t> where the student was performing at least as well as anticipated for a child of his age and grade. Not only was he mastering grade-level standards in all academic areas, but he exceeded benchmarks on the district's reading assessment.</a:t>
            </a:r>
            <a:endParaRPr lang="en-US" sz="3000" dirty="0">
              <a:cs typeface="Times New Roman" panose="02020603050405020304" pitchFamily="18" charset="0"/>
            </a:endParaRPr>
          </a:p>
          <a:p>
            <a:pPr lvl="1">
              <a:buFont typeface="Arial" pitchFamily="34" charset="0"/>
              <a:buChar char="•"/>
            </a:pPr>
            <a:endParaRPr lang="en-US" sz="3000" dirty="0">
              <a:cs typeface="Times New Roman" panose="02020603050405020304" pitchFamily="18" charset="0"/>
            </a:endParaRPr>
          </a:p>
          <a:p>
            <a:pPr lvl="1">
              <a:buFont typeface="Arial" pitchFamily="34" charset="0"/>
              <a:buChar char="•"/>
            </a:pPr>
            <a:r>
              <a:rPr lang="en-US" sz="3000" dirty="0">
                <a:cs typeface="Times New Roman" panose="02020603050405020304" pitchFamily="18" charset="0"/>
              </a:rPr>
              <a:t>The Court based its finding on the IDEA requirement that a student’s impairment must adversely affect educational performance and the absence of data establishing such an affect.  </a:t>
            </a:r>
          </a:p>
          <a:p>
            <a:pPr marL="457200" lvl="1" indent="0">
              <a:buNone/>
            </a:pPr>
            <a:endParaRPr lang="en-US" sz="3000" dirty="0">
              <a:cs typeface="Times New Roman" panose="02020603050405020304" pitchFamily="18" charset="0"/>
            </a:endParaRPr>
          </a:p>
          <a:p>
            <a:pPr lvl="1">
              <a:buFont typeface="Arial" panose="020B0604020202020204" pitchFamily="34" charset="0"/>
              <a:buChar char="•"/>
            </a:pPr>
            <a:endParaRPr lang="en-US" sz="3000" dirty="0">
              <a:cs typeface="Times New Roman" panose="02020603050405020304" pitchFamily="18" charset="0"/>
            </a:endParaRPr>
          </a:p>
          <a:p>
            <a:pPr eaLnBrk="1" hangingPunct="1">
              <a:buNone/>
            </a:pPr>
            <a:endParaRPr lang="en-US" sz="2800" dirty="0"/>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8</a:t>
            </a:fld>
            <a:endParaRPr lang="en-US" dirty="0"/>
          </a:p>
        </p:txBody>
      </p:sp>
    </p:spTree>
    <p:extLst>
      <p:ext uri="{BB962C8B-B14F-4D97-AF65-F5344CB8AC3E}">
        <p14:creationId xmlns:p14="http://schemas.microsoft.com/office/powerpoint/2010/main" val="385971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685799"/>
            <a:ext cx="9144000" cy="1066801"/>
          </a:xfrm>
        </p:spPr>
        <p:txBody>
          <a:bodyPr>
            <a:normAutofit fontScale="90000"/>
          </a:bodyPr>
          <a:lstStyle/>
          <a:p>
            <a:br>
              <a:rPr lang="en-US" sz="2700" dirty="0"/>
            </a:br>
            <a:r>
              <a:rPr lang="en-US" sz="2700" b="1" u="sng" dirty="0"/>
              <a:t>L.C. v. TUSCALOOSA COUNTY BOARD OF EDUCATION</a:t>
            </a:r>
            <a:br>
              <a:rPr lang="en-US" sz="2700" b="1" dirty="0">
                <a:solidFill>
                  <a:srgbClr val="C00000"/>
                </a:solidFill>
              </a:rPr>
            </a:br>
            <a:r>
              <a:rPr lang="en-US" sz="3800" dirty="0">
                <a:solidFill>
                  <a:srgbClr val="C00000"/>
                </a:solidFill>
              </a:rPr>
              <a:t>		</a:t>
            </a:r>
          </a:p>
        </p:txBody>
      </p:sp>
      <p:sp>
        <p:nvSpPr>
          <p:cNvPr id="5124" name="Rectangle 3"/>
          <p:cNvSpPr>
            <a:spLocks noGrp="1" noChangeArrowheads="1"/>
          </p:cNvSpPr>
          <p:nvPr>
            <p:ph idx="1"/>
          </p:nvPr>
        </p:nvSpPr>
        <p:spPr>
          <a:xfrm>
            <a:off x="1" y="1718569"/>
            <a:ext cx="9144000" cy="5002906"/>
          </a:xfrm>
        </p:spPr>
        <p:txBody>
          <a:bodyPr>
            <a:normAutofit/>
          </a:bodyPr>
          <a:lstStyle/>
          <a:p>
            <a:pPr indent="0">
              <a:buNone/>
            </a:pPr>
            <a:r>
              <a:rPr lang="en-US" sz="2400" dirty="0"/>
              <a:t>The evaluation established that the student performed at or above grade level in all academic areas and had average scores on behavior rating scales.</a:t>
            </a:r>
          </a:p>
          <a:p>
            <a:pPr indent="0">
              <a:buNone/>
            </a:pPr>
            <a:r>
              <a:rPr lang="en-US" sz="2400" dirty="0"/>
              <a:t> </a:t>
            </a:r>
          </a:p>
          <a:p>
            <a:pPr indent="0">
              <a:buNone/>
            </a:pPr>
            <a:r>
              <a:rPr lang="en-US" sz="2400" dirty="0"/>
              <a:t>The evaluation data further established that the student was mastering grade-level standards in all academic areas and exceeded benchmarks on the district's reading assessment.</a:t>
            </a:r>
          </a:p>
          <a:p>
            <a:pPr indent="0">
              <a:buNone/>
            </a:pPr>
            <a:r>
              <a:rPr lang="en-US" sz="2400" dirty="0"/>
              <a:t>  </a:t>
            </a:r>
          </a:p>
          <a:p>
            <a:pPr indent="0">
              <a:buNone/>
            </a:pPr>
            <a:r>
              <a:rPr lang="en-US" sz="2400" dirty="0"/>
              <a:t>The student’s scores on the specific assessments provided as part of the evaluation were consistent with the student’s grades and school-wide assessments. </a:t>
            </a:r>
          </a:p>
          <a:p>
            <a:pPr eaLnBrk="1" hangingPunct="1">
              <a:buNone/>
            </a:pPr>
            <a:endParaRPr lang="en-US" dirty="0"/>
          </a:p>
        </p:txBody>
      </p:sp>
      <p:sp>
        <p:nvSpPr>
          <p:cNvPr id="5" name="TextBox 4"/>
          <p:cNvSpPr txBox="1"/>
          <p:nvPr/>
        </p:nvSpPr>
        <p:spPr>
          <a:xfrm>
            <a:off x="0" y="0"/>
            <a:ext cx="9144000" cy="646331"/>
          </a:xfrm>
          <a:prstGeom prst="rect">
            <a:avLst/>
          </a:prstGeom>
          <a:solidFill>
            <a:schemeClr val="tx2"/>
          </a:solidFill>
        </p:spPr>
        <p:txBody>
          <a:bodyPr wrap="square" rtlCol="0">
            <a:spAutoFit/>
          </a:bodyPr>
          <a:lstStyle/>
          <a:p>
            <a:endParaRPr lang="en-US" dirty="0"/>
          </a:p>
          <a:p>
            <a:endParaRPr lang="en-US" dirty="0"/>
          </a:p>
        </p:txBody>
      </p:sp>
      <p:sp>
        <p:nvSpPr>
          <p:cNvPr id="2" name="Slide Number Placeholder 1">
            <a:extLst>
              <a:ext uri="{FF2B5EF4-FFF2-40B4-BE49-F238E27FC236}">
                <a16:creationId xmlns:a16="http://schemas.microsoft.com/office/drawing/2014/main" id="{EFB4655C-E9A5-40EB-9818-0F0524E937C8}"/>
              </a:ext>
            </a:extLst>
          </p:cNvPr>
          <p:cNvSpPr>
            <a:spLocks noGrp="1"/>
          </p:cNvSpPr>
          <p:nvPr>
            <p:ph type="sldNum" sz="quarter" idx="12"/>
          </p:nvPr>
        </p:nvSpPr>
        <p:spPr/>
        <p:txBody>
          <a:bodyPr/>
          <a:lstStyle/>
          <a:p>
            <a:pPr>
              <a:defRPr/>
            </a:pPr>
            <a:fld id="{1BBCE7EF-C997-4F8B-AF6A-B6455BF7864D}" type="slidenum">
              <a:rPr lang="en-US" smtClean="0"/>
              <a:pPr>
                <a:defRPr/>
              </a:pPr>
              <a:t>9</a:t>
            </a:fld>
            <a:endParaRPr lang="en-US" dirty="0"/>
          </a:p>
        </p:txBody>
      </p:sp>
    </p:spTree>
    <p:extLst>
      <p:ext uri="{BB962C8B-B14F-4D97-AF65-F5344CB8AC3E}">
        <p14:creationId xmlns:p14="http://schemas.microsoft.com/office/powerpoint/2010/main" val="349109777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1F3283"/>
      </a:lt2>
      <a:accent1>
        <a:srgbClr val="7F0000"/>
      </a:accent1>
      <a:accent2>
        <a:srgbClr val="7F0000"/>
      </a:accent2>
      <a:accent3>
        <a:srgbClr val="FFFFFF"/>
      </a:accent3>
      <a:accent4>
        <a:srgbClr val="000000"/>
      </a:accent4>
      <a:accent5>
        <a:srgbClr val="BACEF9"/>
      </a:accent5>
      <a:accent6>
        <a:srgbClr val="B98A00"/>
      </a:accent6>
      <a:hlink>
        <a:srgbClr val="5A84D8"/>
      </a:hlink>
      <a:folHlink>
        <a:srgbClr val="B0B1B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ers">
  <a:themeElements>
    <a:clrScheme name="Custom 2">
      <a:dk1>
        <a:srgbClr val="000000"/>
      </a:dk1>
      <a:lt1>
        <a:srgbClr val="FFFFFF"/>
      </a:lt1>
      <a:dk2>
        <a:srgbClr val="000000"/>
      </a:dk2>
      <a:lt2>
        <a:srgbClr val="1F3283"/>
      </a:lt2>
      <a:accent1>
        <a:srgbClr val="7F0000"/>
      </a:accent1>
      <a:accent2>
        <a:srgbClr val="7F0000"/>
      </a:accent2>
      <a:accent3>
        <a:srgbClr val="FFFFFF"/>
      </a:accent3>
      <a:accent4>
        <a:srgbClr val="000000"/>
      </a:accent4>
      <a:accent5>
        <a:srgbClr val="BACEF9"/>
      </a:accent5>
      <a:accent6>
        <a:srgbClr val="B98A00"/>
      </a:accent6>
      <a:hlink>
        <a:srgbClr val="5A84D8"/>
      </a:hlink>
      <a:folHlink>
        <a:srgbClr val="B0B1B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0000"/>
        </a:dk2>
        <a:lt2>
          <a:srgbClr val="891411"/>
        </a:lt2>
        <a:accent1>
          <a:srgbClr val="2812CE"/>
        </a:accent1>
        <a:accent2>
          <a:srgbClr val="CC9900"/>
        </a:accent2>
        <a:accent3>
          <a:srgbClr val="FFFFFF"/>
        </a:accent3>
        <a:accent4>
          <a:srgbClr val="000000"/>
        </a:accent4>
        <a:accent5>
          <a:srgbClr val="ACAAE3"/>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FF"/>
        </a:lt1>
        <a:dk2>
          <a:srgbClr val="000000"/>
        </a:dk2>
        <a:lt2>
          <a:srgbClr val="891411"/>
        </a:lt2>
        <a:accent1>
          <a:srgbClr val="210FA9"/>
        </a:accent1>
        <a:accent2>
          <a:srgbClr val="CC9900"/>
        </a:accent2>
        <a:accent3>
          <a:srgbClr val="FFFFFF"/>
        </a:accent3>
        <a:accent4>
          <a:srgbClr val="000000"/>
        </a:accent4>
        <a:accent5>
          <a:srgbClr val="ABAAD1"/>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FF"/>
        </a:lt1>
        <a:dk2>
          <a:srgbClr val="000000"/>
        </a:dk2>
        <a:lt2>
          <a:srgbClr val="891411"/>
        </a:lt2>
        <a:accent1>
          <a:srgbClr val="1D0D95"/>
        </a:accent1>
        <a:accent2>
          <a:srgbClr val="CC9900"/>
        </a:accent2>
        <a:accent3>
          <a:srgbClr val="FFFFFF"/>
        </a:accent3>
        <a:accent4>
          <a:srgbClr val="000000"/>
        </a:accent4>
        <a:accent5>
          <a:srgbClr val="ABAAC8"/>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4">
        <a:dk1>
          <a:srgbClr val="000000"/>
        </a:dk1>
        <a:lt1>
          <a:srgbClr val="FFFFFF"/>
        </a:lt1>
        <a:dk2>
          <a:srgbClr val="000000"/>
        </a:dk2>
        <a:lt2>
          <a:srgbClr val="43BFF7"/>
        </a:lt2>
        <a:accent1>
          <a:srgbClr val="1D0D95"/>
        </a:accent1>
        <a:accent2>
          <a:srgbClr val="CC9900"/>
        </a:accent2>
        <a:accent3>
          <a:srgbClr val="FFFFFF"/>
        </a:accent3>
        <a:accent4>
          <a:srgbClr val="000000"/>
        </a:accent4>
        <a:accent5>
          <a:srgbClr val="ABAAC8"/>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5">
        <a:dk1>
          <a:srgbClr val="000000"/>
        </a:dk1>
        <a:lt1>
          <a:srgbClr val="FFFFFF"/>
        </a:lt1>
        <a:dk2>
          <a:srgbClr val="000000"/>
        </a:dk2>
        <a:lt2>
          <a:srgbClr val="43BFF7"/>
        </a:lt2>
        <a:accent1>
          <a:srgbClr val="1D0D95"/>
        </a:accent1>
        <a:accent2>
          <a:srgbClr val="CC9900"/>
        </a:accent2>
        <a:accent3>
          <a:srgbClr val="FFFFFF"/>
        </a:accent3>
        <a:accent4>
          <a:srgbClr val="000000"/>
        </a:accent4>
        <a:accent5>
          <a:srgbClr val="ABAAC8"/>
        </a:accent5>
        <a:accent6>
          <a:srgbClr val="B98A00"/>
        </a:accent6>
        <a:hlink>
          <a:srgbClr val="5A84D8"/>
        </a:hlink>
        <a:folHlink>
          <a:srgbClr val="B0B1B6"/>
        </a:folHlink>
      </a:clrScheme>
      <a:clrMap bg1="lt1" tx1="dk1" bg2="lt2" tx2="dk2" accent1="accent1" accent2="accent2" accent3="accent3" accent4="accent4" accent5="accent5" accent6="accent6" hlink="hlink" folHlink="folHlink"/>
    </a:extraClrScheme>
    <a:extraClrScheme>
      <a:clrScheme name="Layers 16">
        <a:dk1>
          <a:srgbClr val="000000"/>
        </a:dk1>
        <a:lt1>
          <a:srgbClr val="FFFFFF"/>
        </a:lt1>
        <a:dk2>
          <a:srgbClr val="000000"/>
        </a:dk2>
        <a:lt2>
          <a:srgbClr val="43BFF7"/>
        </a:lt2>
        <a:accent1>
          <a:srgbClr val="5394F3"/>
        </a:accent1>
        <a:accent2>
          <a:srgbClr val="CC9900"/>
        </a:accent2>
        <a:accent3>
          <a:srgbClr val="FFFFFF"/>
        </a:accent3>
        <a:accent4>
          <a:srgbClr val="000000"/>
        </a:accent4>
        <a:accent5>
          <a:srgbClr val="B3C8F8"/>
        </a:accent5>
        <a:accent6>
          <a:srgbClr val="B98A00"/>
        </a:accent6>
        <a:hlink>
          <a:srgbClr val="5A84D8"/>
        </a:hlink>
        <a:folHlink>
          <a:srgbClr val="B0B1B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19211</TotalTime>
  <Words>2573</Words>
  <Application>Microsoft Office PowerPoint</Application>
  <PresentationFormat>On-screen Show (4:3)</PresentationFormat>
  <Paragraphs>151</Paragraphs>
  <Slides>34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Calibri</vt:lpstr>
      <vt:lpstr>Times New Roman</vt:lpstr>
      <vt:lpstr>Wingdings</vt:lpstr>
      <vt:lpstr>Office Theme</vt:lpstr>
      <vt:lpstr>Layers</vt:lpstr>
      <vt:lpstr>IDEA Legal Update</vt:lpstr>
      <vt:lpstr> Y.N. v. BOARD OF EDUCATION OF HARRISON CENT. SCH. DIST.   </vt:lpstr>
      <vt:lpstr> Y.N. v. BOARD OF EDUCATION OF HARRISON CENT. SCH. DIST.   </vt:lpstr>
      <vt:lpstr> Y.N. v. BOARD OF EDUCATION OF HARRISON CENT. SCH. DIST.   </vt:lpstr>
      <vt:lpstr> Y.N. v. BOARD OF EDUCATION OF HARRISON CENT. SCH. DIST.   </vt:lpstr>
      <vt:lpstr> N.A. v. BOARD OF EDUCATION OF CLARKSTON   </vt:lpstr>
      <vt:lpstr> N.A. v. BOARD OF EDUCATION OF CLARKSTON   </vt:lpstr>
      <vt:lpstr> L.C. v. TUSCALOOSA COUNTY BOARD OF EDUCATION   </vt:lpstr>
      <vt:lpstr> L.C. v. TUSCALOOSA COUNTY BOARD OF EDUCATION   </vt:lpstr>
      <vt:lpstr> E. E., et al., v. TUSCALOOSA CITY BOARD OF EDUCATION   </vt:lpstr>
      <vt:lpstr> E. E., et al., v. TUSCALOOSA CITY BOARD OF EDUCATION    </vt:lpstr>
      <vt:lpstr> Procedural Errors Raised by Parent   </vt:lpstr>
      <vt:lpstr> Decision of Court   </vt:lpstr>
      <vt:lpstr> MR. and MRS. DOE v. CAPE ELIZABETH SCHOOL DISTRICT </vt:lpstr>
      <vt:lpstr> MR. and MRS. DOE v. CAPE ELIZABETH SCHOOL DISTRICT   </vt:lpstr>
      <vt:lpstr>MR. and MRS. DOE v. CAPE ELIZABETH SCHOOL DISTRICT    </vt:lpstr>
      <vt:lpstr>D.J.D. v. MADISON CITY BOARD OF EDUCATION, 72 IDELR 273 (N.D. Ala. 2018)</vt:lpstr>
      <vt:lpstr>D.J.D. v. MADISON CITY BOARD OF EDUCATION, 72 IDELR 273 (N.D. Ala. 2018)</vt:lpstr>
      <vt:lpstr>D.J.D. v. MADISON CITY BOARD OF EDUCATION, 72 IDELR 273 (N.D. Ala. 2018)</vt:lpstr>
      <vt:lpstr>D.J.D. v. MADISON CITY BOARD OF EDUCATION, Defendants, 72 IDELR 273 (N.D. Ala. 2018)</vt:lpstr>
      <vt:lpstr>LETTER TO ZIRKEL, Office of Special Education Programs, U.S. Department of Education.  (May 10, 2018). </vt:lpstr>
      <vt:lpstr>LETTER TO ZIRKEL, Office of Special Education Programs, U.S. Department of Education. (May 10, 2018)</vt:lpstr>
      <vt:lpstr>J.O. v. LIMESTONE COUNTY BOARD OF EDUCATION, 63 IDELR 166 (11th Cir. 2015).</vt:lpstr>
      <vt:lpstr>J.O. v. LIMESTONE COUNTY BOARD OF EDUCATION, 63 IDELR 166 (11th Cir. 2015).</vt:lpstr>
      <vt:lpstr>J.M.v. LEANDER INDEPENDENT SCHOOL DISTRICT, 72 IDELR 25 (W.D. TX 2018).  </vt:lpstr>
      <vt:lpstr>J.M v LEANDER INDEPENDENT SCHOOL DISTRICT, 72 IDELR 25 (W.D. TX 2018).  </vt:lpstr>
      <vt:lpstr>URBANDALE COMMUNITY SCHOOL DISTRICT, 70 IDELR 243 (2107).</vt:lpstr>
      <vt:lpstr>URBANDALE COMMUNITY SCHOOL DISTRICT, 70 IDELR 243 (2107).</vt:lpstr>
      <vt:lpstr>URBANDALE COMMUNITY SCHOOL DISTRICT, 70 IDELR 243 (2107).</vt:lpstr>
      <vt:lpstr>AVILA v. SPOKANE SCHOOL DISTRICT 81, 686 F. App'x 384 (9th Cir. 2017). </vt:lpstr>
      <vt:lpstr>Q.W., v. BOARD OF EDUCATION OF FAYETTE COUNTY, KENTUCKY, 630 F. App'x 580 (6th Cir. 2015).</vt:lpstr>
      <vt:lpstr>Q.W., v. BOARD OF EDUCATION OF FAYETTE COUNTY, KENTUCKY, 630 F. App'x 580 (6th Cir. 2015).</vt:lpstr>
      <vt:lpstr>URBANDALE COMMUNITY SCHOOL DISTRICT, 70 IDELR 243 (2107).</vt:lpstr>
      <vt:lpstr>QUESTIONS</vt:lpstr>
    </vt:vector>
  </TitlesOfParts>
  <Company>LFSP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RCL</dc:creator>
  <cp:lastModifiedBy>Christy Jackson</cp:lastModifiedBy>
  <cp:revision>815</cp:revision>
  <cp:lastPrinted>2019-01-18T14:17:43Z</cp:lastPrinted>
  <dcterms:created xsi:type="dcterms:W3CDTF">2008-08-13T16:09:48Z</dcterms:created>
  <dcterms:modified xsi:type="dcterms:W3CDTF">2019-01-30T21:13:37Z</dcterms:modified>
</cp:coreProperties>
</file>